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60" r:id="rId4"/>
    <p:sldId id="263" r:id="rId5"/>
    <p:sldId id="269" r:id="rId6"/>
    <p:sldId id="264" r:id="rId7"/>
    <p:sldId id="270" r:id="rId8"/>
    <p:sldId id="266" r:id="rId9"/>
    <p:sldId id="267" r:id="rId10"/>
    <p:sldId id="272" r:id="rId11"/>
    <p:sldId id="273" r:id="rId12"/>
    <p:sldId id="271" r:id="rId13"/>
    <p:sldId id="268" r:id="rId14"/>
    <p:sldId id="25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09382D-E5F7-4EB7-91A0-677A7A12EE6E}" v="5" dt="2020-10-05T14:17:30.0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66537" autoAdjust="0"/>
  </p:normalViewPr>
  <p:slideViewPr>
    <p:cSldViewPr snapToGrid="0">
      <p:cViewPr varScale="1">
        <p:scale>
          <a:sx n="79" d="100"/>
          <a:sy n="79" d="100"/>
        </p:scale>
        <p:origin x="522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4_2">
  <dgm:title val=""/>
  <dgm:desc val=""/>
  <dgm:catLst>
    <dgm:cat type="accent4" pri="14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EDCAED-6BE8-40FE-BD0F-568170818FC7}" type="doc">
      <dgm:prSet loTypeId="urn:microsoft.com/office/officeart/2005/8/layout/vProcess5" loCatId="process" qsTypeId="urn:microsoft.com/office/officeart/2005/8/quickstyle/3d3" qsCatId="3D" csTypeId="urn:microsoft.com/office/officeart/2018/5/colors/Iconchunking_neutralbg_accent4_2" csCatId="accent4" phldr="1"/>
      <dgm:spPr/>
      <dgm:t>
        <a:bodyPr/>
        <a:lstStyle/>
        <a:p>
          <a:endParaRPr lang="en-US"/>
        </a:p>
      </dgm:t>
    </dgm:pt>
    <dgm:pt modelId="{F939811A-4C4B-4C03-86CB-7713296EC98F}">
      <dgm:prSet/>
      <dgm:spPr>
        <a:solidFill>
          <a:srgbClr val="0070C0"/>
        </a:solidFill>
      </dgm:spPr>
      <dgm:t>
        <a:bodyPr/>
        <a:lstStyle/>
        <a:p>
          <a:r>
            <a:rPr lang="en-US" dirty="0"/>
            <a:t>The </a:t>
          </a:r>
          <a:r>
            <a:rPr lang="en-US" b="1" dirty="0"/>
            <a:t>Piezoelectric Transducer</a:t>
          </a:r>
          <a:r>
            <a:rPr lang="en-US" dirty="0"/>
            <a:t> (PZT) and Microphone are planted under the victim’s table</a:t>
          </a:r>
        </a:p>
      </dgm:t>
    </dgm:pt>
    <dgm:pt modelId="{9F77A92B-C6C4-476B-897A-DAE2B4A658B1}" type="parTrans" cxnId="{A8B33676-C9D4-4348-AAEF-91B36B3A96D5}">
      <dgm:prSet/>
      <dgm:spPr/>
      <dgm:t>
        <a:bodyPr/>
        <a:lstStyle/>
        <a:p>
          <a:endParaRPr lang="en-US"/>
        </a:p>
      </dgm:t>
    </dgm:pt>
    <dgm:pt modelId="{F82F9038-CADD-4BFA-9E05-8B59189A04E5}" type="sibTrans" cxnId="{A8B33676-C9D4-4348-AAEF-91B36B3A96D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CA76902-D61A-4671-A58B-06922903CC0B}">
      <dgm:prSet/>
      <dgm:spPr>
        <a:solidFill>
          <a:srgbClr val="0070C0"/>
        </a:solidFill>
      </dgm:spPr>
      <dgm:t>
        <a:bodyPr/>
        <a:lstStyle/>
        <a:p>
          <a:r>
            <a:rPr lang="en-US" dirty="0"/>
            <a:t>The hackers use the waveform generator to send an electric signal to the PZT via a hidden wire or wirelessly</a:t>
          </a:r>
        </a:p>
      </dgm:t>
    </dgm:pt>
    <dgm:pt modelId="{DBC92535-06F0-4CA1-95F4-9902F2399ECB}" type="parTrans" cxnId="{4CDA5DCA-E559-46C3-93D3-946DE3DAEFBD}">
      <dgm:prSet/>
      <dgm:spPr/>
      <dgm:t>
        <a:bodyPr/>
        <a:lstStyle/>
        <a:p>
          <a:endParaRPr lang="en-US"/>
        </a:p>
      </dgm:t>
    </dgm:pt>
    <dgm:pt modelId="{9D45CFC9-5712-45E0-B91C-1922517B7E05}" type="sibTrans" cxnId="{4CDA5DCA-E559-46C3-93D3-946DE3DAEFB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7105615-E6BB-4EDE-9BA9-0452E8532DCC}">
      <dgm:prSet/>
      <dgm:spPr>
        <a:solidFill>
          <a:srgbClr val="0070C0"/>
        </a:solidFill>
      </dgm:spPr>
      <dgm:t>
        <a:bodyPr/>
        <a:lstStyle/>
        <a:p>
          <a:r>
            <a:rPr lang="en-US" dirty="0"/>
            <a:t>The PZT converts the waveform signal to ultrasonic vibrations through the table to the phone</a:t>
          </a:r>
        </a:p>
      </dgm:t>
    </dgm:pt>
    <dgm:pt modelId="{F5D09888-CEAA-4E11-8425-8360D7CD1665}" type="parTrans" cxnId="{15FC5354-F674-48EA-80E8-D395528FF396}">
      <dgm:prSet/>
      <dgm:spPr/>
      <dgm:t>
        <a:bodyPr/>
        <a:lstStyle/>
        <a:p>
          <a:endParaRPr lang="en-US"/>
        </a:p>
      </dgm:t>
    </dgm:pt>
    <dgm:pt modelId="{9CCEEE50-597D-469F-911B-A7CD06A06749}" type="sibTrans" cxnId="{15FC5354-F674-48EA-80E8-D395528FF396}">
      <dgm:prSet/>
      <dgm:spPr/>
      <dgm:t>
        <a:bodyPr/>
        <a:lstStyle/>
        <a:p>
          <a:endParaRPr lang="en-US"/>
        </a:p>
      </dgm:t>
    </dgm:pt>
    <dgm:pt modelId="{ED25A2AA-1AFB-42EB-B13E-BC29ADEF2C92}">
      <dgm:prSet/>
      <dgm:spPr>
        <a:solidFill>
          <a:srgbClr val="0070C0"/>
        </a:solidFill>
      </dgm:spPr>
      <dgm:t>
        <a:bodyPr/>
        <a:lstStyle/>
        <a:p>
          <a:r>
            <a:rPr lang="en-US" dirty="0"/>
            <a:t>An under the table microphone is used to pickup Google Assistant or Siri’s response</a:t>
          </a:r>
        </a:p>
      </dgm:t>
    </dgm:pt>
    <dgm:pt modelId="{4FF7C7AA-FB5C-4238-85DB-4707FBD6050D}" type="parTrans" cxnId="{7C3B2B7D-1068-4BE0-A84C-A3746F1B0079}">
      <dgm:prSet/>
      <dgm:spPr/>
      <dgm:t>
        <a:bodyPr/>
        <a:lstStyle/>
        <a:p>
          <a:endParaRPr lang="en-CA"/>
        </a:p>
      </dgm:t>
    </dgm:pt>
    <dgm:pt modelId="{3F774E74-E255-4349-B8AC-08594161279D}" type="sibTrans" cxnId="{7C3B2B7D-1068-4BE0-A84C-A3746F1B0079}">
      <dgm:prSet/>
      <dgm:spPr/>
      <dgm:t>
        <a:bodyPr/>
        <a:lstStyle/>
        <a:p>
          <a:endParaRPr lang="en-CA"/>
        </a:p>
      </dgm:t>
    </dgm:pt>
    <dgm:pt modelId="{BD9797F9-0C7A-419B-8A16-06FCC4AE9320}">
      <dgm:prSet/>
      <dgm:spPr>
        <a:solidFill>
          <a:srgbClr val="0070C0"/>
        </a:solidFill>
      </dgm:spPr>
      <dgm:t>
        <a:bodyPr/>
        <a:lstStyle/>
        <a:p>
          <a:r>
            <a:rPr lang="en-US" dirty="0"/>
            <a:t>The hacker can be up to 30 feet away from the table to be able to convert the commands into a waveform signal</a:t>
          </a:r>
        </a:p>
      </dgm:t>
    </dgm:pt>
    <dgm:pt modelId="{8C6EC175-39BF-4703-9C01-5860E83BFE97}" type="parTrans" cxnId="{65224721-61E7-4579-884C-5C425E464FBB}">
      <dgm:prSet/>
      <dgm:spPr/>
      <dgm:t>
        <a:bodyPr/>
        <a:lstStyle/>
        <a:p>
          <a:endParaRPr lang="en-CA"/>
        </a:p>
      </dgm:t>
    </dgm:pt>
    <dgm:pt modelId="{46061250-7A9D-4135-93E1-DCFFA16E809A}" type="sibTrans" cxnId="{65224721-61E7-4579-884C-5C425E464FBB}">
      <dgm:prSet/>
      <dgm:spPr/>
      <dgm:t>
        <a:bodyPr/>
        <a:lstStyle/>
        <a:p>
          <a:endParaRPr lang="en-CA"/>
        </a:p>
      </dgm:t>
    </dgm:pt>
    <dgm:pt modelId="{CA93EE8E-71E5-428B-B26E-474FA4CC0F40}" type="pres">
      <dgm:prSet presAssocID="{A7EDCAED-6BE8-40FE-BD0F-568170818FC7}" presName="outerComposite" presStyleCnt="0">
        <dgm:presLayoutVars>
          <dgm:chMax val="5"/>
          <dgm:dir/>
          <dgm:resizeHandles val="exact"/>
        </dgm:presLayoutVars>
      </dgm:prSet>
      <dgm:spPr/>
    </dgm:pt>
    <dgm:pt modelId="{A41FE0AB-6EEF-4FD1-BBEB-6CC077608A4A}" type="pres">
      <dgm:prSet presAssocID="{A7EDCAED-6BE8-40FE-BD0F-568170818FC7}" presName="dummyMaxCanvas" presStyleCnt="0">
        <dgm:presLayoutVars/>
      </dgm:prSet>
      <dgm:spPr/>
    </dgm:pt>
    <dgm:pt modelId="{A922116E-58DA-4617-9259-413D6650A724}" type="pres">
      <dgm:prSet presAssocID="{A7EDCAED-6BE8-40FE-BD0F-568170818FC7}" presName="FiveNodes_1" presStyleLbl="node1" presStyleIdx="0" presStyleCnt="5">
        <dgm:presLayoutVars>
          <dgm:bulletEnabled val="1"/>
        </dgm:presLayoutVars>
      </dgm:prSet>
      <dgm:spPr/>
    </dgm:pt>
    <dgm:pt modelId="{1229FC1D-E748-4136-B362-E505D7DE989D}" type="pres">
      <dgm:prSet presAssocID="{A7EDCAED-6BE8-40FE-BD0F-568170818FC7}" presName="FiveNodes_2" presStyleLbl="node1" presStyleIdx="1" presStyleCnt="5">
        <dgm:presLayoutVars>
          <dgm:bulletEnabled val="1"/>
        </dgm:presLayoutVars>
      </dgm:prSet>
      <dgm:spPr/>
    </dgm:pt>
    <dgm:pt modelId="{EF92A050-7FFA-486A-8872-2F105A8B3B86}" type="pres">
      <dgm:prSet presAssocID="{A7EDCAED-6BE8-40FE-BD0F-568170818FC7}" presName="FiveNodes_3" presStyleLbl="node1" presStyleIdx="2" presStyleCnt="5">
        <dgm:presLayoutVars>
          <dgm:bulletEnabled val="1"/>
        </dgm:presLayoutVars>
      </dgm:prSet>
      <dgm:spPr/>
    </dgm:pt>
    <dgm:pt modelId="{9E945DD7-633B-48B3-8564-E6B02E05E54D}" type="pres">
      <dgm:prSet presAssocID="{A7EDCAED-6BE8-40FE-BD0F-568170818FC7}" presName="FiveNodes_4" presStyleLbl="node1" presStyleIdx="3" presStyleCnt="5">
        <dgm:presLayoutVars>
          <dgm:bulletEnabled val="1"/>
        </dgm:presLayoutVars>
      </dgm:prSet>
      <dgm:spPr/>
    </dgm:pt>
    <dgm:pt modelId="{41761213-9859-4AD3-A39F-B05AE86E1257}" type="pres">
      <dgm:prSet presAssocID="{A7EDCAED-6BE8-40FE-BD0F-568170818FC7}" presName="FiveNodes_5" presStyleLbl="node1" presStyleIdx="4" presStyleCnt="5" custLinFactNeighborX="843" custLinFactNeighborY="-874">
        <dgm:presLayoutVars>
          <dgm:bulletEnabled val="1"/>
        </dgm:presLayoutVars>
      </dgm:prSet>
      <dgm:spPr/>
    </dgm:pt>
    <dgm:pt modelId="{04019DFA-D20B-4897-B657-0F2486C1D4C4}" type="pres">
      <dgm:prSet presAssocID="{A7EDCAED-6BE8-40FE-BD0F-568170818FC7}" presName="FiveConn_1-2" presStyleLbl="fgAccFollowNode1" presStyleIdx="0" presStyleCnt="4">
        <dgm:presLayoutVars>
          <dgm:bulletEnabled val="1"/>
        </dgm:presLayoutVars>
      </dgm:prSet>
      <dgm:spPr/>
    </dgm:pt>
    <dgm:pt modelId="{9B9A5D15-EE0E-45EE-891B-DF71AA96E6B2}" type="pres">
      <dgm:prSet presAssocID="{A7EDCAED-6BE8-40FE-BD0F-568170818FC7}" presName="FiveConn_2-3" presStyleLbl="fgAccFollowNode1" presStyleIdx="1" presStyleCnt="4">
        <dgm:presLayoutVars>
          <dgm:bulletEnabled val="1"/>
        </dgm:presLayoutVars>
      </dgm:prSet>
      <dgm:spPr/>
    </dgm:pt>
    <dgm:pt modelId="{54E2EC24-7918-46D7-B3E2-1EC8D88196E4}" type="pres">
      <dgm:prSet presAssocID="{A7EDCAED-6BE8-40FE-BD0F-568170818FC7}" presName="FiveConn_3-4" presStyleLbl="fgAccFollowNode1" presStyleIdx="2" presStyleCnt="4">
        <dgm:presLayoutVars>
          <dgm:bulletEnabled val="1"/>
        </dgm:presLayoutVars>
      </dgm:prSet>
      <dgm:spPr/>
    </dgm:pt>
    <dgm:pt modelId="{4B8DF726-56D1-44F6-B4A4-F4BD331149D9}" type="pres">
      <dgm:prSet presAssocID="{A7EDCAED-6BE8-40FE-BD0F-568170818FC7}" presName="FiveConn_4-5" presStyleLbl="fgAccFollowNode1" presStyleIdx="3" presStyleCnt="4">
        <dgm:presLayoutVars>
          <dgm:bulletEnabled val="1"/>
        </dgm:presLayoutVars>
      </dgm:prSet>
      <dgm:spPr/>
    </dgm:pt>
    <dgm:pt modelId="{AB7155A8-44C9-4EAB-B037-1E2C6DDE7AFD}" type="pres">
      <dgm:prSet presAssocID="{A7EDCAED-6BE8-40FE-BD0F-568170818FC7}" presName="FiveNodes_1_text" presStyleLbl="node1" presStyleIdx="4" presStyleCnt="5">
        <dgm:presLayoutVars>
          <dgm:bulletEnabled val="1"/>
        </dgm:presLayoutVars>
      </dgm:prSet>
      <dgm:spPr/>
    </dgm:pt>
    <dgm:pt modelId="{A9109213-FDC3-4E2A-990D-48281380D44A}" type="pres">
      <dgm:prSet presAssocID="{A7EDCAED-6BE8-40FE-BD0F-568170818FC7}" presName="FiveNodes_2_text" presStyleLbl="node1" presStyleIdx="4" presStyleCnt="5">
        <dgm:presLayoutVars>
          <dgm:bulletEnabled val="1"/>
        </dgm:presLayoutVars>
      </dgm:prSet>
      <dgm:spPr/>
    </dgm:pt>
    <dgm:pt modelId="{19867625-F15D-438D-9EAC-71A9D6DABDC7}" type="pres">
      <dgm:prSet presAssocID="{A7EDCAED-6BE8-40FE-BD0F-568170818FC7}" presName="FiveNodes_3_text" presStyleLbl="node1" presStyleIdx="4" presStyleCnt="5">
        <dgm:presLayoutVars>
          <dgm:bulletEnabled val="1"/>
        </dgm:presLayoutVars>
      </dgm:prSet>
      <dgm:spPr/>
    </dgm:pt>
    <dgm:pt modelId="{EC06DD03-919C-4A23-BAA4-6392B385D6E9}" type="pres">
      <dgm:prSet presAssocID="{A7EDCAED-6BE8-40FE-BD0F-568170818FC7}" presName="FiveNodes_4_text" presStyleLbl="node1" presStyleIdx="4" presStyleCnt="5">
        <dgm:presLayoutVars>
          <dgm:bulletEnabled val="1"/>
        </dgm:presLayoutVars>
      </dgm:prSet>
      <dgm:spPr/>
    </dgm:pt>
    <dgm:pt modelId="{A27C8D44-20E5-4C9C-90AF-33F623EC8302}" type="pres">
      <dgm:prSet presAssocID="{A7EDCAED-6BE8-40FE-BD0F-568170818FC7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42F7AA00-79C0-4321-AF00-7D9DD2D9E1AD}" type="presOf" srcId="{BD9797F9-0C7A-419B-8A16-06FCC4AE9320}" destId="{41761213-9859-4AD3-A39F-B05AE86E1257}" srcOrd="0" destOrd="0" presId="urn:microsoft.com/office/officeart/2005/8/layout/vProcess5"/>
    <dgm:cxn modelId="{B514B518-BC09-4F3A-AE7E-98F1C22F6440}" type="presOf" srcId="{FCA76902-D61A-4671-A58B-06922903CC0B}" destId="{A9109213-FDC3-4E2A-990D-48281380D44A}" srcOrd="1" destOrd="0" presId="urn:microsoft.com/office/officeart/2005/8/layout/vProcess5"/>
    <dgm:cxn modelId="{65224721-61E7-4579-884C-5C425E464FBB}" srcId="{A7EDCAED-6BE8-40FE-BD0F-568170818FC7}" destId="{BD9797F9-0C7A-419B-8A16-06FCC4AE9320}" srcOrd="4" destOrd="0" parTransId="{8C6EC175-39BF-4703-9C01-5860E83BFE97}" sibTransId="{46061250-7A9D-4135-93E1-DCFFA16E809A}"/>
    <dgm:cxn modelId="{5A1B732F-23C5-443C-86FD-6793B92AD199}" type="presOf" srcId="{F939811A-4C4B-4C03-86CB-7713296EC98F}" destId="{AB7155A8-44C9-4EAB-B037-1E2C6DDE7AFD}" srcOrd="1" destOrd="0" presId="urn:microsoft.com/office/officeart/2005/8/layout/vProcess5"/>
    <dgm:cxn modelId="{CA787634-3F57-4DE0-8051-2E5F32F736AE}" type="presOf" srcId="{17105615-E6BB-4EDE-9BA9-0452E8532DCC}" destId="{EF92A050-7FFA-486A-8872-2F105A8B3B86}" srcOrd="0" destOrd="0" presId="urn:microsoft.com/office/officeart/2005/8/layout/vProcess5"/>
    <dgm:cxn modelId="{401A7F65-6F20-4BD3-AA49-677AA86D0A73}" type="presOf" srcId="{9CCEEE50-597D-469F-911B-A7CD06A06749}" destId="{54E2EC24-7918-46D7-B3E2-1EC8D88196E4}" srcOrd="0" destOrd="0" presId="urn:microsoft.com/office/officeart/2005/8/layout/vProcess5"/>
    <dgm:cxn modelId="{795C7349-6A53-4F01-94C7-FCB60D64FC51}" type="presOf" srcId="{FCA76902-D61A-4671-A58B-06922903CC0B}" destId="{1229FC1D-E748-4136-B362-E505D7DE989D}" srcOrd="0" destOrd="0" presId="urn:microsoft.com/office/officeart/2005/8/layout/vProcess5"/>
    <dgm:cxn modelId="{15FC5354-F674-48EA-80E8-D395528FF396}" srcId="{A7EDCAED-6BE8-40FE-BD0F-568170818FC7}" destId="{17105615-E6BB-4EDE-9BA9-0452E8532DCC}" srcOrd="2" destOrd="0" parTransId="{F5D09888-CEAA-4E11-8425-8360D7CD1665}" sibTransId="{9CCEEE50-597D-469F-911B-A7CD06A06749}"/>
    <dgm:cxn modelId="{A8B33676-C9D4-4348-AAEF-91B36B3A96D5}" srcId="{A7EDCAED-6BE8-40FE-BD0F-568170818FC7}" destId="{F939811A-4C4B-4C03-86CB-7713296EC98F}" srcOrd="0" destOrd="0" parTransId="{9F77A92B-C6C4-476B-897A-DAE2B4A658B1}" sibTransId="{F82F9038-CADD-4BFA-9E05-8B59189A04E5}"/>
    <dgm:cxn modelId="{7C3B2B7D-1068-4BE0-A84C-A3746F1B0079}" srcId="{A7EDCAED-6BE8-40FE-BD0F-568170818FC7}" destId="{ED25A2AA-1AFB-42EB-B13E-BC29ADEF2C92}" srcOrd="3" destOrd="0" parTransId="{4FF7C7AA-FB5C-4238-85DB-4707FBD6050D}" sibTransId="{3F774E74-E255-4349-B8AC-08594161279D}"/>
    <dgm:cxn modelId="{C2462C82-FDBD-4C5A-AE81-DA252DA5D424}" type="presOf" srcId="{A7EDCAED-6BE8-40FE-BD0F-568170818FC7}" destId="{CA93EE8E-71E5-428B-B26E-474FA4CC0F40}" srcOrd="0" destOrd="0" presId="urn:microsoft.com/office/officeart/2005/8/layout/vProcess5"/>
    <dgm:cxn modelId="{E0236C85-56AC-4807-BEE6-C5E7622D18E7}" type="presOf" srcId="{ED25A2AA-1AFB-42EB-B13E-BC29ADEF2C92}" destId="{EC06DD03-919C-4A23-BAA4-6392B385D6E9}" srcOrd="1" destOrd="0" presId="urn:microsoft.com/office/officeart/2005/8/layout/vProcess5"/>
    <dgm:cxn modelId="{6B15C590-542A-473E-A32E-037E66FA4CDE}" type="presOf" srcId="{ED25A2AA-1AFB-42EB-B13E-BC29ADEF2C92}" destId="{9E945DD7-633B-48B3-8564-E6B02E05E54D}" srcOrd="0" destOrd="0" presId="urn:microsoft.com/office/officeart/2005/8/layout/vProcess5"/>
    <dgm:cxn modelId="{F5DC84B7-D194-41F9-B1C9-758CAD0BF814}" type="presOf" srcId="{17105615-E6BB-4EDE-9BA9-0452E8532DCC}" destId="{19867625-F15D-438D-9EAC-71A9D6DABDC7}" srcOrd="1" destOrd="0" presId="urn:microsoft.com/office/officeart/2005/8/layout/vProcess5"/>
    <dgm:cxn modelId="{9BF8F2B7-721B-4E97-B8B5-C35B538E9A8E}" type="presOf" srcId="{9D45CFC9-5712-45E0-B91C-1922517B7E05}" destId="{9B9A5D15-EE0E-45EE-891B-DF71AA96E6B2}" srcOrd="0" destOrd="0" presId="urn:microsoft.com/office/officeart/2005/8/layout/vProcess5"/>
    <dgm:cxn modelId="{4CDA5DCA-E559-46C3-93D3-946DE3DAEFBD}" srcId="{A7EDCAED-6BE8-40FE-BD0F-568170818FC7}" destId="{FCA76902-D61A-4671-A58B-06922903CC0B}" srcOrd="1" destOrd="0" parTransId="{DBC92535-06F0-4CA1-95F4-9902F2399ECB}" sibTransId="{9D45CFC9-5712-45E0-B91C-1922517B7E05}"/>
    <dgm:cxn modelId="{A2BC45D6-FB95-4636-BFCA-A0C85D0601A4}" type="presOf" srcId="{F939811A-4C4B-4C03-86CB-7713296EC98F}" destId="{A922116E-58DA-4617-9259-413D6650A724}" srcOrd="0" destOrd="0" presId="urn:microsoft.com/office/officeart/2005/8/layout/vProcess5"/>
    <dgm:cxn modelId="{593D9CD6-28A7-48EF-86A0-576032CE568A}" type="presOf" srcId="{BD9797F9-0C7A-419B-8A16-06FCC4AE9320}" destId="{A27C8D44-20E5-4C9C-90AF-33F623EC8302}" srcOrd="1" destOrd="0" presId="urn:microsoft.com/office/officeart/2005/8/layout/vProcess5"/>
    <dgm:cxn modelId="{FDCF40FC-FEA2-4DEA-AD31-4406650975D2}" type="presOf" srcId="{3F774E74-E255-4349-B8AC-08594161279D}" destId="{4B8DF726-56D1-44F6-B4A4-F4BD331149D9}" srcOrd="0" destOrd="0" presId="urn:microsoft.com/office/officeart/2005/8/layout/vProcess5"/>
    <dgm:cxn modelId="{80C1ACFF-DF42-4A78-9BC9-99B10B7B1205}" type="presOf" srcId="{F82F9038-CADD-4BFA-9E05-8B59189A04E5}" destId="{04019DFA-D20B-4897-B657-0F2486C1D4C4}" srcOrd="0" destOrd="0" presId="urn:microsoft.com/office/officeart/2005/8/layout/vProcess5"/>
    <dgm:cxn modelId="{84876509-70C7-4665-B695-043B0857925C}" type="presParOf" srcId="{CA93EE8E-71E5-428B-B26E-474FA4CC0F40}" destId="{A41FE0AB-6EEF-4FD1-BBEB-6CC077608A4A}" srcOrd="0" destOrd="0" presId="urn:microsoft.com/office/officeart/2005/8/layout/vProcess5"/>
    <dgm:cxn modelId="{52F9EDAD-BBD8-42E7-AAF5-2C02122AB29F}" type="presParOf" srcId="{CA93EE8E-71E5-428B-B26E-474FA4CC0F40}" destId="{A922116E-58DA-4617-9259-413D6650A724}" srcOrd="1" destOrd="0" presId="urn:microsoft.com/office/officeart/2005/8/layout/vProcess5"/>
    <dgm:cxn modelId="{E3A25A25-BC49-4841-9990-0E7D1AF62561}" type="presParOf" srcId="{CA93EE8E-71E5-428B-B26E-474FA4CC0F40}" destId="{1229FC1D-E748-4136-B362-E505D7DE989D}" srcOrd="2" destOrd="0" presId="urn:microsoft.com/office/officeart/2005/8/layout/vProcess5"/>
    <dgm:cxn modelId="{9EFCB0AE-67E8-40A7-B696-A81AE0653890}" type="presParOf" srcId="{CA93EE8E-71E5-428B-B26E-474FA4CC0F40}" destId="{EF92A050-7FFA-486A-8872-2F105A8B3B86}" srcOrd="3" destOrd="0" presId="urn:microsoft.com/office/officeart/2005/8/layout/vProcess5"/>
    <dgm:cxn modelId="{A683F5B7-BBA6-4A32-A890-F3E168A078DA}" type="presParOf" srcId="{CA93EE8E-71E5-428B-B26E-474FA4CC0F40}" destId="{9E945DD7-633B-48B3-8564-E6B02E05E54D}" srcOrd="4" destOrd="0" presId="urn:microsoft.com/office/officeart/2005/8/layout/vProcess5"/>
    <dgm:cxn modelId="{25F96BCC-8F1B-4321-A358-C298AC5332FE}" type="presParOf" srcId="{CA93EE8E-71E5-428B-B26E-474FA4CC0F40}" destId="{41761213-9859-4AD3-A39F-B05AE86E1257}" srcOrd="5" destOrd="0" presId="urn:microsoft.com/office/officeart/2005/8/layout/vProcess5"/>
    <dgm:cxn modelId="{6BEADA8E-6A9A-4FA9-A26C-CEA9001FBABB}" type="presParOf" srcId="{CA93EE8E-71E5-428B-B26E-474FA4CC0F40}" destId="{04019DFA-D20B-4897-B657-0F2486C1D4C4}" srcOrd="6" destOrd="0" presId="urn:microsoft.com/office/officeart/2005/8/layout/vProcess5"/>
    <dgm:cxn modelId="{5ED6813A-F5CB-4D04-A95E-766A85C9E00A}" type="presParOf" srcId="{CA93EE8E-71E5-428B-B26E-474FA4CC0F40}" destId="{9B9A5D15-EE0E-45EE-891B-DF71AA96E6B2}" srcOrd="7" destOrd="0" presId="urn:microsoft.com/office/officeart/2005/8/layout/vProcess5"/>
    <dgm:cxn modelId="{108EE0F6-6E2C-413A-A3BD-996B39A6555B}" type="presParOf" srcId="{CA93EE8E-71E5-428B-B26E-474FA4CC0F40}" destId="{54E2EC24-7918-46D7-B3E2-1EC8D88196E4}" srcOrd="8" destOrd="0" presId="urn:microsoft.com/office/officeart/2005/8/layout/vProcess5"/>
    <dgm:cxn modelId="{1CF6FB33-4AD5-4365-86CF-C3F2EA492CEF}" type="presParOf" srcId="{CA93EE8E-71E5-428B-B26E-474FA4CC0F40}" destId="{4B8DF726-56D1-44F6-B4A4-F4BD331149D9}" srcOrd="9" destOrd="0" presId="urn:microsoft.com/office/officeart/2005/8/layout/vProcess5"/>
    <dgm:cxn modelId="{79674752-0C6A-4405-A491-02687EAF94C5}" type="presParOf" srcId="{CA93EE8E-71E5-428B-B26E-474FA4CC0F40}" destId="{AB7155A8-44C9-4EAB-B037-1E2C6DDE7AFD}" srcOrd="10" destOrd="0" presId="urn:microsoft.com/office/officeart/2005/8/layout/vProcess5"/>
    <dgm:cxn modelId="{B7275C24-419B-4398-BD6C-8BAEB15092A7}" type="presParOf" srcId="{CA93EE8E-71E5-428B-B26E-474FA4CC0F40}" destId="{A9109213-FDC3-4E2A-990D-48281380D44A}" srcOrd="11" destOrd="0" presId="urn:microsoft.com/office/officeart/2005/8/layout/vProcess5"/>
    <dgm:cxn modelId="{DC915F28-7EED-4D5F-BE05-4FC2F76DBDA5}" type="presParOf" srcId="{CA93EE8E-71E5-428B-B26E-474FA4CC0F40}" destId="{19867625-F15D-438D-9EAC-71A9D6DABDC7}" srcOrd="12" destOrd="0" presId="urn:microsoft.com/office/officeart/2005/8/layout/vProcess5"/>
    <dgm:cxn modelId="{AEDCE978-2FC0-4277-90B4-3B3C25512867}" type="presParOf" srcId="{CA93EE8E-71E5-428B-B26E-474FA4CC0F40}" destId="{EC06DD03-919C-4A23-BAA4-6392B385D6E9}" srcOrd="13" destOrd="0" presId="urn:microsoft.com/office/officeart/2005/8/layout/vProcess5"/>
    <dgm:cxn modelId="{DACE99C9-260A-4831-A0FE-C96BA0AFEAFD}" type="presParOf" srcId="{CA93EE8E-71E5-428B-B26E-474FA4CC0F40}" destId="{A27C8D44-20E5-4C9C-90AF-33F623EC8302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22116E-58DA-4617-9259-413D6650A724}">
      <dsp:nvSpPr>
        <dsp:cNvPr id="0" name=""/>
        <dsp:cNvSpPr/>
      </dsp:nvSpPr>
      <dsp:spPr>
        <a:xfrm>
          <a:off x="0" y="0"/>
          <a:ext cx="8398767" cy="737086"/>
        </a:xfrm>
        <a:prstGeom prst="roundRect">
          <a:avLst>
            <a:gd name="adj" fmla="val 10000"/>
          </a:avLst>
        </a:prstGeom>
        <a:solidFill>
          <a:srgbClr val="0070C0"/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 </a:t>
          </a:r>
          <a:r>
            <a:rPr lang="en-US" sz="1900" b="1" kern="1200" dirty="0"/>
            <a:t>Piezoelectric Transducer</a:t>
          </a:r>
          <a:r>
            <a:rPr lang="en-US" sz="1900" kern="1200" dirty="0"/>
            <a:t> (PZT) and Microphone are planted under the victim’s table</a:t>
          </a:r>
        </a:p>
      </dsp:txBody>
      <dsp:txXfrm>
        <a:off x="21589" y="21589"/>
        <a:ext cx="7517153" cy="693908"/>
      </dsp:txXfrm>
    </dsp:sp>
    <dsp:sp modelId="{1229FC1D-E748-4136-B362-E505D7DE989D}">
      <dsp:nvSpPr>
        <dsp:cNvPr id="0" name=""/>
        <dsp:cNvSpPr/>
      </dsp:nvSpPr>
      <dsp:spPr>
        <a:xfrm>
          <a:off x="627180" y="839459"/>
          <a:ext cx="8398767" cy="737086"/>
        </a:xfrm>
        <a:prstGeom prst="roundRect">
          <a:avLst>
            <a:gd name="adj" fmla="val 10000"/>
          </a:avLst>
        </a:prstGeom>
        <a:solidFill>
          <a:srgbClr val="0070C0"/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 hackers use the waveform generator to send an electric signal to the PZT via a hidden wire or wirelessly</a:t>
          </a:r>
        </a:p>
      </dsp:txBody>
      <dsp:txXfrm>
        <a:off x="648769" y="861048"/>
        <a:ext cx="7249302" cy="693908"/>
      </dsp:txXfrm>
    </dsp:sp>
    <dsp:sp modelId="{EF92A050-7FFA-486A-8872-2F105A8B3B86}">
      <dsp:nvSpPr>
        <dsp:cNvPr id="0" name=""/>
        <dsp:cNvSpPr/>
      </dsp:nvSpPr>
      <dsp:spPr>
        <a:xfrm>
          <a:off x="1254361" y="1678918"/>
          <a:ext cx="8398767" cy="737086"/>
        </a:xfrm>
        <a:prstGeom prst="roundRect">
          <a:avLst>
            <a:gd name="adj" fmla="val 10000"/>
          </a:avLst>
        </a:prstGeom>
        <a:solidFill>
          <a:srgbClr val="0070C0"/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 PZT converts the waveform signal to ultrasonic vibrations through the table to the phone</a:t>
          </a:r>
        </a:p>
      </dsp:txBody>
      <dsp:txXfrm>
        <a:off x="1275950" y="1700507"/>
        <a:ext cx="7249302" cy="693908"/>
      </dsp:txXfrm>
    </dsp:sp>
    <dsp:sp modelId="{9E945DD7-633B-48B3-8564-E6B02E05E54D}">
      <dsp:nvSpPr>
        <dsp:cNvPr id="0" name=""/>
        <dsp:cNvSpPr/>
      </dsp:nvSpPr>
      <dsp:spPr>
        <a:xfrm>
          <a:off x="1881542" y="2518377"/>
          <a:ext cx="8398767" cy="737086"/>
        </a:xfrm>
        <a:prstGeom prst="roundRect">
          <a:avLst>
            <a:gd name="adj" fmla="val 10000"/>
          </a:avLst>
        </a:prstGeom>
        <a:solidFill>
          <a:srgbClr val="0070C0"/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 under the table microphone is used to pickup Google Assistant or Siri’s response</a:t>
          </a:r>
        </a:p>
      </dsp:txBody>
      <dsp:txXfrm>
        <a:off x="1903131" y="2539966"/>
        <a:ext cx="7249302" cy="693908"/>
      </dsp:txXfrm>
    </dsp:sp>
    <dsp:sp modelId="{41761213-9859-4AD3-A39F-B05AE86E1257}">
      <dsp:nvSpPr>
        <dsp:cNvPr id="0" name=""/>
        <dsp:cNvSpPr/>
      </dsp:nvSpPr>
      <dsp:spPr>
        <a:xfrm>
          <a:off x="2508722" y="3351394"/>
          <a:ext cx="8398767" cy="737086"/>
        </a:xfrm>
        <a:prstGeom prst="roundRect">
          <a:avLst>
            <a:gd name="adj" fmla="val 10000"/>
          </a:avLst>
        </a:prstGeom>
        <a:solidFill>
          <a:srgbClr val="0070C0"/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 hacker can be up to 30 feet away from the table to be able to convert the commands into a waveform signal</a:t>
          </a:r>
        </a:p>
      </dsp:txBody>
      <dsp:txXfrm>
        <a:off x="2530311" y="3372983"/>
        <a:ext cx="7249302" cy="693908"/>
      </dsp:txXfrm>
    </dsp:sp>
    <dsp:sp modelId="{04019DFA-D20B-4897-B657-0F2486C1D4C4}">
      <dsp:nvSpPr>
        <dsp:cNvPr id="0" name=""/>
        <dsp:cNvSpPr/>
      </dsp:nvSpPr>
      <dsp:spPr>
        <a:xfrm>
          <a:off x="7919661" y="538482"/>
          <a:ext cx="479105" cy="479105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8027460" y="538482"/>
        <a:ext cx="263507" cy="360527"/>
      </dsp:txXfrm>
    </dsp:sp>
    <dsp:sp modelId="{9B9A5D15-EE0E-45EE-891B-DF71AA96E6B2}">
      <dsp:nvSpPr>
        <dsp:cNvPr id="0" name=""/>
        <dsp:cNvSpPr/>
      </dsp:nvSpPr>
      <dsp:spPr>
        <a:xfrm>
          <a:off x="8546841" y="1377941"/>
          <a:ext cx="479105" cy="479105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8654640" y="1377941"/>
        <a:ext cx="263507" cy="360527"/>
      </dsp:txXfrm>
    </dsp:sp>
    <dsp:sp modelId="{54E2EC24-7918-46D7-B3E2-1EC8D88196E4}">
      <dsp:nvSpPr>
        <dsp:cNvPr id="0" name=""/>
        <dsp:cNvSpPr/>
      </dsp:nvSpPr>
      <dsp:spPr>
        <a:xfrm>
          <a:off x="9174022" y="2205116"/>
          <a:ext cx="479105" cy="479105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9281821" y="2205116"/>
        <a:ext cx="263507" cy="360527"/>
      </dsp:txXfrm>
    </dsp:sp>
    <dsp:sp modelId="{4B8DF726-56D1-44F6-B4A4-F4BD331149D9}">
      <dsp:nvSpPr>
        <dsp:cNvPr id="0" name=""/>
        <dsp:cNvSpPr/>
      </dsp:nvSpPr>
      <dsp:spPr>
        <a:xfrm>
          <a:off x="9801203" y="3052765"/>
          <a:ext cx="479105" cy="479105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100" kern="1200"/>
        </a:p>
      </dsp:txBody>
      <dsp:txXfrm>
        <a:off x="9909002" y="3052765"/>
        <a:ext cx="263507" cy="3605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9.jp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0DF3F-C274-4942-9097-0971A6FA7EAF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DBB05C-146B-48B3-B090-4414E9D98B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8325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citechdaily.com/surfing-attack-new-way-to-hack-siri-google-assistant-with-ultrasonic-waves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aily.com/releases/2020/02/200227143752.htm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Welcome to Jonathan Glick’s CPR101’s presentation called</a:t>
            </a:r>
          </a:p>
          <a:p>
            <a:r>
              <a:rPr lang="en-CA" dirty="0"/>
              <a:t>The Suffering attack, using ultrasonic waves to hack cellphones </a:t>
            </a:r>
          </a:p>
          <a:p>
            <a:r>
              <a:rPr lang="en-CA" dirty="0"/>
              <a:t>I obtained this article on science daily</a:t>
            </a:r>
          </a:p>
          <a:p>
            <a:endParaRPr lang="en-CA" dirty="0"/>
          </a:p>
          <a:p>
            <a:r>
              <a:rPr lang="en-CA" dirty="0"/>
              <a:t>What I found most interesting about this article and why I chose to speak about this,</a:t>
            </a:r>
          </a:p>
          <a:p>
            <a:r>
              <a:rPr lang="en-CA" dirty="0"/>
              <a:t>as an IT professional and programmer, I sometimes forget that we wear many hats</a:t>
            </a:r>
          </a:p>
          <a:p>
            <a:endParaRPr lang="en-CA" dirty="0"/>
          </a:p>
          <a:p>
            <a:r>
              <a:rPr lang="en-CA" dirty="0"/>
              <a:t>These include, sociologist, psychologist, chemist, project manager, and physicist  </a:t>
            </a:r>
          </a:p>
          <a:p>
            <a:endParaRPr lang="en-CA" dirty="0"/>
          </a:p>
          <a:p>
            <a:r>
              <a:rPr lang="en-CA" dirty="0"/>
              <a:t>In this presentation I am going to put on my physicist hat to describe a unique type of cyber attack called “Suffering Attack” </a:t>
            </a:r>
          </a:p>
          <a:p>
            <a:endParaRPr lang="en-CA" dirty="0"/>
          </a:p>
          <a:p>
            <a:r>
              <a:rPr lang="en-CA" dirty="0"/>
              <a:t>THERE IS SOUND IN THE PRESENTATION</a:t>
            </a:r>
            <a:r>
              <a:rPr lang="en-CA" dirty="0">
                <a:sym typeface="Wingdings" panose="05000000000000000000" pitchFamily="2" charset="2"/>
              </a:rPr>
              <a:t> Please excuse the speech impediment, I attempted my best (verbal disability)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26510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How many times have you used your phone for 2 factor authentication via a code sent through a text message?</a:t>
            </a:r>
          </a:p>
          <a:p>
            <a:endParaRPr lang="en-CA" dirty="0"/>
          </a:p>
          <a:p>
            <a:r>
              <a:rPr lang="en-CA" dirty="0"/>
              <a:t>The researchers demonstrated by using a mock banking authentication code sent to the victim’s phone number</a:t>
            </a:r>
          </a:p>
          <a:p>
            <a:endParaRPr lang="en-CA" dirty="0"/>
          </a:p>
          <a:p>
            <a:r>
              <a:rPr lang="en-CA" dirty="0"/>
              <a:t>The researchers where able to hear Siri and Google respond with the code using the command “read my messages”</a:t>
            </a:r>
          </a:p>
          <a:p>
            <a:endParaRPr lang="en-CA" dirty="0"/>
          </a:p>
          <a:p>
            <a:r>
              <a:rPr lang="en-CA" dirty="0"/>
              <a:t>They further had the ability to make fraudulent calls on speaker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9594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Most important of all, this attack works on all phones placed on the table</a:t>
            </a:r>
          </a:p>
          <a:p>
            <a:endParaRPr lang="en-CA" dirty="0"/>
          </a:p>
          <a:p>
            <a:r>
              <a:rPr lang="en-CA" dirty="0"/>
              <a:t>It did not matter if the victim had a case or  if there where any obstructions on the table</a:t>
            </a:r>
          </a:p>
          <a:p>
            <a:endParaRPr lang="en-CA" dirty="0"/>
          </a:p>
          <a:p>
            <a:r>
              <a:rPr lang="en-CA" dirty="0"/>
              <a:t>They have the ability to carry out this attack simultaneously on all devices at once</a:t>
            </a:r>
          </a:p>
          <a:p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This attack bypassed the voice recognition system all together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84278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https://www.fiverr.com/saadjameel1992/solve-physics-and-computer-science-problems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>
                <a:hlinkClick r:id="rId3"/>
              </a:rPr>
              <a:t>https://scitechdaily.com/surfing-attack-new-way-to-hack-siri-google-assistant-with-ultrasonic-waves/</a:t>
            </a:r>
            <a:endParaRPr lang="en-CA" dirty="0"/>
          </a:p>
          <a:p>
            <a:endParaRPr lang="en-CA" dirty="0"/>
          </a:p>
          <a:p>
            <a:r>
              <a:rPr lang="en-CA" dirty="0"/>
              <a:t>Physics is often overlooked in cyber security and hardware development </a:t>
            </a:r>
          </a:p>
          <a:p>
            <a:endParaRPr lang="en-CA" dirty="0"/>
          </a:p>
          <a:p>
            <a:r>
              <a:rPr lang="en-CA" dirty="0"/>
              <a:t>Is this a flaw in the design of modern smartphones? </a:t>
            </a:r>
          </a:p>
          <a:p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The researcher had a great quote </a:t>
            </a:r>
            <a:r>
              <a:rPr lang="en-CA" dirty="0">
                <a:sym typeface="Wingdings" panose="05000000000000000000" pitchFamily="2" charset="2"/>
              </a:rPr>
              <a:t> </a:t>
            </a:r>
            <a:r>
              <a:rPr lang="en-US" sz="1200" b="1" i="1" dirty="0">
                <a:solidFill>
                  <a:prstClr val="black"/>
                </a:solidFill>
              </a:rPr>
              <a:t>“I feel like not enough attention is being given to the physics of our computing systems” </a:t>
            </a:r>
            <a:r>
              <a:rPr lang="en-US" sz="1200" dirty="0"/>
              <a:t>--Ning Zhang, assistant professor of computer science and engineering at the McKelvey School of Engineering. Credit: Washington University in St. Louis (Link in notes)</a:t>
            </a:r>
            <a:endParaRPr lang="en-US" sz="1200" b="1" dirty="0">
              <a:solidFill>
                <a:prstClr val="black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i="1" dirty="0">
              <a:solidFill>
                <a:prstClr val="black"/>
              </a:solidFill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527273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How can we protect against this attack</a:t>
            </a:r>
          </a:p>
          <a:p>
            <a:pPr marL="228600" indent="-228600">
              <a:buAutoNum type="arabicParenR"/>
            </a:pPr>
            <a:r>
              <a:rPr lang="en-CA" dirty="0"/>
              <a:t>Phone makers can relocate the microphone within the body to dampen ultrasonic waves</a:t>
            </a:r>
          </a:p>
          <a:p>
            <a:pPr marL="228600" indent="-228600">
              <a:buAutoNum type="arabicParenR"/>
            </a:pPr>
            <a:r>
              <a:rPr lang="en-CA" dirty="0"/>
              <a:t>They can also develop a software to distinguish between real human noise and ultrasonic machine sounds</a:t>
            </a:r>
          </a:p>
          <a:p>
            <a:pPr marL="228600" indent="-228600">
              <a:buAutoNum type="arabicParenR"/>
            </a:pPr>
            <a:r>
              <a:rPr lang="en-CA" dirty="0"/>
              <a:t>However, the easiest approach is to keep your cellphone in your pocket and place restriction on the data your voice assistant can gain access to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6456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See: </a:t>
            </a:r>
            <a:r>
              <a:rPr lang="en-CA" dirty="0">
                <a:hlinkClick r:id="rId3"/>
              </a:rPr>
              <a:t>https://www.sciencedaily.com/releases/2020/02/200227143752.htm</a:t>
            </a: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Overall, we can see that it is important for us to take every possible thing into consideration when designing a device or cellphone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In CPR101, our focus is on hardware, thus this flaw is something we must know, understand, and take into consideration as future programmers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 particularly enjoyed this article because I love reading about different cyber security.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I never thought we can use physics to hack a device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Hope you enjoyed this interesting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117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What is a suffering attack? </a:t>
            </a:r>
          </a:p>
          <a:p>
            <a:pPr marL="171450" indent="-171450">
              <a:buFontTx/>
              <a:buChar char="-"/>
            </a:pPr>
            <a:r>
              <a:rPr lang="en-CA" dirty="0"/>
              <a:t>Researchers at Washington University in St. Louis discovered that you can hack cellphones using ultrasonic waves</a:t>
            </a:r>
          </a:p>
          <a:p>
            <a:pPr marL="171450" indent="-171450">
              <a:buFontTx/>
              <a:buChar char="-"/>
            </a:pPr>
            <a:r>
              <a:rPr lang="en-CA" dirty="0"/>
              <a:t>These waves travel as vibrations through solid surfaces</a:t>
            </a:r>
          </a:p>
          <a:p>
            <a:pPr marL="171450" indent="-171450">
              <a:buFontTx/>
              <a:buChar char="-"/>
            </a:pPr>
            <a:r>
              <a:rPr lang="en-CA" dirty="0"/>
              <a:t>In their study, they where able to hack phones from over 30 feet away</a:t>
            </a:r>
          </a:p>
          <a:p>
            <a:pPr marL="0" indent="0">
              <a:buFontTx/>
              <a:buNone/>
            </a:pPr>
            <a:endParaRPr lang="en-CA" dirty="0"/>
          </a:p>
          <a:p>
            <a:pPr marL="0" indent="0">
              <a:buFontTx/>
              <a:buNone/>
            </a:pPr>
            <a:r>
              <a:rPr lang="en-CA" dirty="0"/>
              <a:t>How does this work?</a:t>
            </a:r>
          </a:p>
          <a:p>
            <a:pPr marL="0" indent="0">
              <a:buFontTx/>
              <a:buNone/>
            </a:pPr>
            <a:r>
              <a:rPr lang="en-CA" dirty="0"/>
              <a:t>-  Well, they where able to set voice commands to the phone’s voice assistant</a:t>
            </a:r>
          </a:p>
          <a:p>
            <a:pPr marL="171450" indent="-171450">
              <a:buFontTx/>
              <a:buChar char="-"/>
            </a:pPr>
            <a:r>
              <a:rPr lang="en-CA" dirty="0"/>
              <a:t>In the case, the attack worked on both Apple Siri and Google’s Assistant devices</a:t>
            </a:r>
          </a:p>
          <a:p>
            <a:pPr marL="171450" indent="-171450">
              <a:buFontTx/>
              <a:buChar char="-"/>
            </a:pPr>
            <a:r>
              <a:rPr lang="en-CA" dirty="0"/>
              <a:t>They where able to trick the voice assistant into responding to the commands sent via the ultrasonic waves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5868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How can they do this without the victim noticing that their phone is speaking?</a:t>
            </a:r>
          </a:p>
          <a:p>
            <a:pPr marL="171450" indent="-171450">
              <a:buFontTx/>
              <a:buChar char="-"/>
            </a:pPr>
            <a:r>
              <a:rPr lang="en-CA" dirty="0"/>
              <a:t>They lowered the volume to level 3</a:t>
            </a:r>
          </a:p>
          <a:p>
            <a:pPr marL="171450" indent="-171450">
              <a:buFontTx/>
              <a:buChar char="-"/>
            </a:pPr>
            <a:r>
              <a:rPr lang="en-CA" dirty="0"/>
              <a:t>At this level the victim could not hear their voice assistant speak</a:t>
            </a:r>
          </a:p>
          <a:p>
            <a:pPr marL="171450" indent="-171450">
              <a:buFontTx/>
              <a:buChar char="-"/>
            </a:pPr>
            <a:r>
              <a:rPr lang="en-CA" dirty="0"/>
              <a:t>They use a hidden highly sensitive microphone to pick up the sound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85188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Why does this work?</a:t>
            </a:r>
          </a:p>
          <a:p>
            <a:r>
              <a:rPr lang="en-CA" dirty="0"/>
              <a:t>-Well us humans can’t pick up such high frequencies </a:t>
            </a:r>
          </a:p>
          <a:p>
            <a:r>
              <a:rPr lang="en-CA" dirty="0"/>
              <a:t>-The picture on the slide demonstrates a ultrasonic wave</a:t>
            </a:r>
          </a:p>
          <a:p>
            <a:r>
              <a:rPr lang="en-CA" dirty="0"/>
              <a:t>-What is most interesting, cell phone microphones can pick-up such frequencies</a:t>
            </a:r>
          </a:p>
          <a:p>
            <a:r>
              <a:rPr lang="en-CA" dirty="0"/>
              <a:t>-The voice assistant can not tell the difference!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3084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What tools did the researchers use to carry out such attacks</a:t>
            </a:r>
          </a:p>
          <a:p>
            <a:endParaRPr lang="en-CA" dirty="0"/>
          </a:p>
          <a:p>
            <a:pPr marL="228600" indent="-228600">
              <a:buAutoNum type="arabicParenR"/>
            </a:pPr>
            <a:r>
              <a:rPr lang="en-CA" dirty="0"/>
              <a:t>Unlike most attacks, specialized equipment and knowledge are needed</a:t>
            </a:r>
          </a:p>
          <a:p>
            <a:pPr marL="228600" indent="-228600">
              <a:buAutoNum type="arabicParenR"/>
            </a:pPr>
            <a:r>
              <a:rPr lang="en-CA" dirty="0"/>
              <a:t>This includes a PZT planted under the victim’s table</a:t>
            </a:r>
          </a:p>
          <a:p>
            <a:pPr marL="228600" indent="-228600">
              <a:buAutoNum type="arabicParenR"/>
            </a:pPr>
            <a:r>
              <a:rPr lang="en-CA" dirty="0"/>
              <a:t>The picture on the top left shows how small a PZT device is </a:t>
            </a:r>
          </a:p>
          <a:p>
            <a:pPr marL="228600" indent="-228600">
              <a:buAutoNum type="arabicParenR"/>
            </a:pPr>
            <a:r>
              <a:rPr lang="en-CA" dirty="0"/>
              <a:t>The second device, below the PZT picture, is a waveform generator </a:t>
            </a:r>
          </a:p>
          <a:p>
            <a:pPr marL="228600" indent="-228600">
              <a:buAutoNum type="arabicParenR"/>
            </a:pPr>
            <a:r>
              <a:rPr lang="en-CA" dirty="0"/>
              <a:t>This specialized tool costs approx. $300 and it’s used to send waveform signals to the PZT</a:t>
            </a:r>
          </a:p>
          <a:p>
            <a:pPr marL="228600" indent="-228600">
              <a:buAutoNum type="arabicParenR"/>
            </a:pPr>
            <a:r>
              <a:rPr lang="en-CA" dirty="0"/>
              <a:t>A microphone is also placed by the PZT to pickup the phones response</a:t>
            </a:r>
          </a:p>
          <a:p>
            <a:pPr marL="228600" indent="-228600">
              <a:buAutoNum type="arabicParenR"/>
            </a:pPr>
            <a:r>
              <a:rPr lang="en-CA" dirty="0"/>
              <a:t>Of course the commands are preprogrammed using a laptop containing specialized open source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8542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Therefore, if we look at how this done, we can see it’s a quite complicated process</a:t>
            </a:r>
          </a:p>
          <a:p>
            <a:pPr marL="228600" indent="-228600">
              <a:buAutoNum type="arabicParenR"/>
            </a:pPr>
            <a:r>
              <a:rPr lang="en-CA" dirty="0"/>
              <a:t>The PZT and microphone must be planted near the victim</a:t>
            </a:r>
          </a:p>
          <a:p>
            <a:pPr marL="228600" indent="-228600">
              <a:buAutoNum type="arabicParenR"/>
            </a:pPr>
            <a:r>
              <a:rPr lang="en-CA" dirty="0"/>
              <a:t>The hackers send their pre-programmed signals via the waveform generator and a specialized program that converts sounds to something the waveform can understand</a:t>
            </a:r>
          </a:p>
          <a:p>
            <a:pPr marL="228600" indent="-228600">
              <a:buAutoNum type="arabicParenR"/>
            </a:pPr>
            <a:r>
              <a:rPr lang="en-CA" dirty="0"/>
              <a:t>The PZT converts the waveforms into ultrasonic vibrations through the table</a:t>
            </a:r>
          </a:p>
          <a:p>
            <a:pPr marL="228600" indent="-228600">
              <a:buAutoNum type="arabicParenR"/>
            </a:pPr>
            <a:r>
              <a:rPr lang="en-CA" dirty="0"/>
              <a:t>The hidden microphone picks up the response</a:t>
            </a:r>
          </a:p>
          <a:p>
            <a:pPr marL="228600" indent="-228600">
              <a:buAutoNum type="arabicParenR"/>
            </a:pPr>
            <a:r>
              <a:rPr lang="en-CA" dirty="0"/>
              <a:t>The hackers can be up to 30 feet away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3471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6) The victim’s phone respond to the ultrasonic waves just like someone giving voice commands</a:t>
            </a:r>
          </a:p>
          <a:p>
            <a:r>
              <a:rPr lang="en-CA" dirty="0"/>
              <a:t>7) The hackers are usually able to change the settings of the phone</a:t>
            </a:r>
          </a:p>
          <a:p>
            <a:r>
              <a:rPr lang="en-CA" dirty="0"/>
              <a:t>8) They can generate and receive messages, phone calls, and access data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2700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These are some of the devices the hack works 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9773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The surface does not matter, except for plastic. </a:t>
            </a:r>
          </a:p>
          <a:p>
            <a:endParaRPr lang="en-CA" dirty="0"/>
          </a:p>
          <a:p>
            <a:r>
              <a:rPr lang="en-CA" dirty="0"/>
              <a:t>Plastic table does not work 100% of the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BB05C-146B-48B3-B090-4414E9D98B66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4371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FBD80-6B3C-4915-AD49-70B1E7F334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A532EA-B4B5-49B9-BD60-AE82A62FD2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20FBB-B55C-4698-AEAA-EDEF4FEDF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A6C92-C9FE-4639-A4FA-BB5A63CA6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43744-DFA0-4BE6-BDB8-6BC93D1A6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7194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695F6-FD79-4A3F-8523-6088EFEC8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592923-D005-42F6-AEBC-90DB4B4661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A8E95-C50D-493C-813C-9442C7566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92C4E5-F58A-43D7-82FF-CDFA55BA1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EBA3C-D116-476B-A4DE-D3AF75877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1774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FC6C0D-AD7A-48CF-A83E-EB7677F7C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05151D-AD70-448B-AD9C-6AB851A54C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219FD-1009-40AF-9F7B-5E0235B7A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AA300-F2DB-48C9-BBA3-C9DBA4DA0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2900B-51AC-43C8-83A5-748353F2A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0570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0FC0C-0491-4B9B-AA5B-0404A3CF1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0550A-7239-49B2-BBC0-2C6D81764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9B33A-69A6-444B-9BB9-50132738F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9E5F7-B88C-49D2-A20A-0391464EB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C850E-2E1C-4141-AAB7-0483A2F5F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1459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3990B-7852-4964-AA54-229FD657C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30FA0-2F5E-4C6F-8AEA-F25D25CBD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B736D-4461-4D36-ABED-1914FBEBF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F00260-528B-4122-9DE4-21DBCE699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2E586-D0F2-41BF-AAB5-3F1C5D3ED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5414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B69BA-3AF1-410A-8586-AB539F8A3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02A82-595A-4F2A-8FD4-0F2E4250CB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59A96F-299A-4BCE-A6FB-945ECCD8A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9EDE3-B8B2-4647-B094-D968CCFF8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C81BEC-AB64-41E2-B36E-73D0DC77D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1B0A6-D597-4B33-8163-E9498B3C7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399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D384-734B-47F7-8FE5-1E596339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52555-7154-425A-9AE0-5D026AD8D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D632AD-F01D-414C-8378-C1D16DEBC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C7D528-EDED-4F7A-8B19-2499A1498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B3C25D-96A4-4AA8-BA38-C458EA421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1736C4-D551-4F76-B3FA-942942DC7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A2885C-ABA4-4BFA-A2DA-7509FE2C3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A21FF0-6D4F-4939-BF41-B39D424A8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0938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22E39-EAF6-4D37-BE57-A8A650713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D4D37E-84A2-4001-9ED3-7AB433124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4CD604-81A0-4BE5-A78B-141007058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B5356A-30D9-4AED-B2C6-BFB90E269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7969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BBDF5D-CEB6-4E41-B243-5A71D8C41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DA1B9-17E0-411B-B3CD-975DA5F4D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E64AA-D903-46E8-AF7F-8A2192575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6192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609E4-41DA-44C1-A7E6-0121808A3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1C331-B282-4370-B07C-66685F93A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8057A5-3A01-4A97-B5F9-53F2C4AD5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854025-F262-464E-99C7-4ED57994D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B30D5-E3E1-4303-8607-319CE712E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AC2B4D-95B8-4FC2-881D-64474426A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2511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391B7-735B-4934-8066-24A6ED83C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C36298-965B-49B9-AB23-06C1D2069A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378AD-5518-41AD-B2ED-708FA29D1D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8FA96-08E5-4FC5-BFA2-50A288A6C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81BF0C-FB6B-4C7A-A59D-184460BE3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EF9893-46A0-40A1-AF00-7326BAA2E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026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A56019-4487-4A84-8C13-D27BE3F67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1ADB0-3823-4D7F-8AB4-7A44AFFF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CEF9F-2B69-4C36-80AA-46358549A5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41622-39B5-4ED3-B9C8-B294BF834ABC}" type="datetimeFigureOut">
              <a:rPr lang="en-CA" smtClean="0"/>
              <a:t>2020-10-05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2F4A8-96E4-4C37-926A-A927C7A3A8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3389A-1429-4154-9AB4-A04D7200BE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FEBDDC-6EE1-4D0D-B2AB-B82CEC330C1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5991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https://technofaq.org/posts/2019/03/most-in-demand-business-in-2019/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rophotostock.deviantart.com/art/Binary-Technology-and-Business-424998526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rophotostock.deviantart.com/art/Binary-Technology-and-Business-424998526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igitalultrasonicgenerator.com/sale-10631533-50w-40khz-piezoelectric-ultrasonic-transducer-pzt-4-for-ultrasonic-cleaner-part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www.elektor.com/siglent-sdg1032x-arbitrary-waveform-generator-30-mhz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ttps://www.youtube.com/embed/pQw2zRAqVnI?feature=oembed" TargetMode="External"/><Relationship Id="rId1" Type="http://schemas.openxmlformats.org/officeDocument/2006/relationships/tags" Target="../tags/tag1.xml"/><Relationship Id="rId6" Type="http://schemas.openxmlformats.org/officeDocument/2006/relationships/hyperlink" Target="https://www.youtube.com/watch?v=pQw2zRAqVnI" TargetMode="External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xhere.com/en/photo/137048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6BD3209-E2BA-4F5C-ACD0-0DA47AEC1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651617"/>
          </a:xfrm>
        </p:spPr>
        <p:txBody>
          <a:bodyPr>
            <a:normAutofit fontScale="92500" lnSpcReduction="20000"/>
          </a:bodyPr>
          <a:lstStyle/>
          <a:p>
            <a:r>
              <a:rPr lang="en-CA" dirty="0">
                <a:solidFill>
                  <a:schemeClr val="bg1"/>
                </a:solidFill>
              </a:rPr>
              <a:t>Using ultrasonic waves to hack cell-phones</a:t>
            </a:r>
          </a:p>
          <a:p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CPR101 NGG: Presentation</a:t>
            </a:r>
          </a:p>
          <a:p>
            <a:r>
              <a:rPr lang="en-CA" dirty="0">
                <a:solidFill>
                  <a:schemeClr val="bg1"/>
                </a:solidFill>
              </a:rPr>
              <a:t>Prof. Tim Mckenna</a:t>
            </a:r>
          </a:p>
          <a:p>
            <a:r>
              <a:rPr lang="en-CA" dirty="0">
                <a:solidFill>
                  <a:schemeClr val="bg1"/>
                </a:solidFill>
              </a:rPr>
              <a:t>Presented by Jonathan Glick </a:t>
            </a:r>
          </a:p>
          <a:p>
            <a:r>
              <a:rPr lang="en-CA" dirty="0">
                <a:solidFill>
                  <a:schemeClr val="bg1"/>
                </a:solidFill>
              </a:rPr>
              <a:t>013972062 </a:t>
            </a:r>
          </a:p>
          <a:p>
            <a:r>
              <a:rPr lang="en-CA" dirty="0">
                <a:solidFill>
                  <a:schemeClr val="bg1"/>
                </a:solidFill>
              </a:rPr>
              <a:t>Seneca College - March 23, 2020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2A7280-8C6A-44D2-9EBA-7A55808D82B2}"/>
              </a:ext>
            </a:extLst>
          </p:cNvPr>
          <p:cNvSpPr/>
          <p:nvPr/>
        </p:nvSpPr>
        <p:spPr>
          <a:xfrm>
            <a:off x="3004659" y="2609983"/>
            <a:ext cx="61091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The Suffering Attack</a:t>
            </a: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9F51F1AA-46E0-4903-89BE-4BB389C384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8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05"/>
    </mc:Choice>
    <mc:Fallback xmlns="">
      <p:transition spd="slow" advTm="42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8422C-E8F7-4A82-9C87-FC876D0D6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chemeClr val="bg1"/>
                </a:solidFill>
              </a:rPr>
              <a:t>Why does this matter?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686AF-C7CF-47E9-BD1D-5B02DFBDC349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CA" b="1" dirty="0">
                <a:solidFill>
                  <a:schemeClr val="bg1"/>
                </a:solidFill>
              </a:rPr>
              <a:t>How many times have a banking, financial, or other sensitive webpage/application have used a text message code for two-factor authentication?</a:t>
            </a:r>
          </a:p>
          <a:p>
            <a:pPr>
              <a:buFont typeface="Wingdings" panose="05000000000000000000" pitchFamily="2" charset="2"/>
              <a:buChar char="Ø"/>
            </a:pPr>
            <a:endParaRPr lang="en-CA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CA" dirty="0">
                <a:solidFill>
                  <a:schemeClr val="bg1"/>
                </a:solidFill>
              </a:rPr>
              <a:t>The researchers sent a mock banking authentication code to the victim’s phone to demonstrate how hackers could potentially get past two-factor authentication </a:t>
            </a:r>
          </a:p>
          <a:p>
            <a:pPr>
              <a:buFont typeface="Wingdings" panose="05000000000000000000" pitchFamily="2" charset="2"/>
              <a:buChar char="Ø"/>
            </a:pPr>
            <a:endParaRPr lang="en-CA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CA" dirty="0">
                <a:solidFill>
                  <a:schemeClr val="bg1"/>
                </a:solidFill>
              </a:rPr>
              <a:t>In this study, the researchers where able to check the victim’s text messages</a:t>
            </a:r>
          </a:p>
          <a:p>
            <a:pPr>
              <a:buFont typeface="Wingdings" panose="05000000000000000000" pitchFamily="2" charset="2"/>
              <a:buChar char="Ø"/>
            </a:pPr>
            <a:endParaRPr lang="en-CA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CA" dirty="0">
                <a:solidFill>
                  <a:schemeClr val="bg1"/>
                </a:solidFill>
              </a:rPr>
              <a:t>They where also able to make a fraudulent call through Siri and Google Assistant</a:t>
            </a:r>
          </a:p>
          <a:p>
            <a:pPr marL="0" indent="0">
              <a:buNone/>
            </a:pPr>
            <a:endParaRPr lang="en-CA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3729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544"/>
    </mc:Choice>
    <mc:Fallback xmlns="">
      <p:transition spd="slow" advTm="31544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8000"/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8422C-E8F7-4A82-9C87-FC876D0D6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4800" b="1" dirty="0">
                <a:solidFill>
                  <a:schemeClr val="bg1"/>
                </a:solidFill>
              </a:rPr>
              <a:t>MOST IMPORTANT OF ALL!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686AF-C7CF-47E9-BD1D-5B02DFBDC349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CA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CA" b="1" dirty="0">
                <a:solidFill>
                  <a:schemeClr val="bg1"/>
                </a:solidFill>
              </a:rPr>
              <a:t>They demonstrated that this attack can work on all phones placed on the surface! </a:t>
            </a:r>
          </a:p>
          <a:p>
            <a:pPr>
              <a:buFont typeface="Wingdings" panose="05000000000000000000" pitchFamily="2" charset="2"/>
              <a:buChar char="Ø"/>
            </a:pPr>
            <a:endParaRPr lang="en-CA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CA" b="1" dirty="0">
                <a:solidFill>
                  <a:schemeClr val="bg1"/>
                </a:solidFill>
              </a:rPr>
              <a:t>Phone case, wet table, other objects, or obstructions do not matter!</a:t>
            </a:r>
          </a:p>
          <a:p>
            <a:pPr>
              <a:buFont typeface="Wingdings" panose="05000000000000000000" pitchFamily="2" charset="2"/>
              <a:buChar char="Ø"/>
            </a:pPr>
            <a:endParaRPr lang="en-CA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CA" b="1" dirty="0">
                <a:solidFill>
                  <a:schemeClr val="bg1"/>
                </a:solidFill>
              </a:rPr>
              <a:t>The attack can be carried out on multiple devices simultaneously!</a:t>
            </a:r>
            <a:endParaRPr lang="en-CA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CA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CA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60648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49"/>
    </mc:Choice>
    <mc:Fallback xmlns="">
      <p:transition spd="slow" advTm="24049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5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B178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E82C22-7954-43FC-9370-9199ED0B7477}"/>
              </a:ext>
            </a:extLst>
          </p:cNvPr>
          <p:cNvSpPr/>
          <p:nvPr/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kern="120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Why should IT Professionals care?</a:t>
            </a:r>
            <a:endParaRPr lang="en-US" sz="2600" b="0" kern="1200" cap="none" spc="0">
              <a:ln w="0"/>
              <a:solidFill>
                <a:srgbClr val="FFF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96FC27-9F71-4257-B5F1-61A6574C3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916" y="568595"/>
            <a:ext cx="7188199" cy="309092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31A50-221A-4CB6-823F-84B21D20E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8426" y="3648500"/>
            <a:ext cx="7188199" cy="2514041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Often physics is overlooked in Cyber Security</a:t>
            </a:r>
          </a:p>
          <a:p>
            <a:pPr marL="0" indent="0">
              <a:buNone/>
            </a:pPr>
            <a:br>
              <a:rPr lang="en-US" sz="2400" b="1" dirty="0"/>
            </a:br>
            <a:endParaRPr lang="en-US" sz="2400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It demonstrates the need to examine all aspects of a hardware or software during development stages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Flaw in the design of modern smartphones?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b="1" dirty="0"/>
          </a:p>
          <a:p>
            <a:endParaRPr lang="en-US" sz="1800" b="1" dirty="0"/>
          </a:p>
          <a:p>
            <a:endParaRPr lang="en-US" sz="1800" dirty="0"/>
          </a:p>
          <a:p>
            <a:pPr marL="0"/>
            <a:endParaRPr lang="en-US" sz="1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9CBD3FC-30B1-4237-931A-3744FAB3D0D0}"/>
              </a:ext>
            </a:extLst>
          </p:cNvPr>
          <p:cNvSpPr/>
          <p:nvPr/>
        </p:nvSpPr>
        <p:spPr>
          <a:xfrm>
            <a:off x="409916" y="4559957"/>
            <a:ext cx="3410755" cy="1986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2400" b="1" i="1" dirty="0">
                <a:solidFill>
                  <a:prstClr val="black"/>
                </a:solidFill>
              </a:rPr>
              <a:t>“I feel like not enough attention is being given to the physics of our computing systems” 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1050" dirty="0"/>
              <a:t>--Ning Zhang, assistant professor of computer science and engineering at the McKelvey School of Engineering. Credit: Washington University in St. Louis (Link in notes)</a:t>
            </a:r>
            <a:endParaRPr lang="en-US" sz="105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1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91"/>
    </mc:Choice>
    <mc:Fallback xmlns="">
      <p:transition spd="slow" advTm="2339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6E82C22-7954-43FC-9370-9199ED0B7477}"/>
              </a:ext>
            </a:extLst>
          </p:cNvPr>
          <p:cNvSpPr/>
          <p:nvPr/>
        </p:nvSpPr>
        <p:spPr>
          <a:xfrm>
            <a:off x="804673" y="1445494"/>
            <a:ext cx="3616856" cy="4376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How can we protect against this attack?</a:t>
            </a:r>
            <a:endParaRPr lang="en-US" sz="4800" b="0" kern="120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0" name="Freeform: Shape 9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31A50-221A-4CB6-823F-84B21D20E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1606" y="1997900"/>
            <a:ext cx="5501834" cy="44714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</a:rPr>
              <a:t>The Researchers suggested that the microphone could be relocated within the body of the phone to dampen ultrasonic frequency.</a:t>
            </a:r>
          </a:p>
          <a:p>
            <a:endParaRPr lang="en-US" sz="22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</a:rPr>
              <a:t>Software can be developed to distinguish between real noise and ultrasonic frequency </a:t>
            </a:r>
          </a:p>
          <a:p>
            <a:endParaRPr lang="en-US" sz="2200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Easiest approach: Keep your cell phone within your pocket and place restrictions on what your voice assistant can gain access too!</a:t>
            </a:r>
          </a:p>
          <a:p>
            <a:endParaRPr lang="en-US" sz="2200" dirty="0">
              <a:solidFill>
                <a:schemeClr val="bg1"/>
              </a:solidFill>
            </a:endParaRPr>
          </a:p>
          <a:p>
            <a:endParaRPr lang="en-US" sz="2200" b="1" dirty="0">
              <a:solidFill>
                <a:schemeClr val="bg1"/>
              </a:solidFill>
            </a:endParaRPr>
          </a:p>
          <a:p>
            <a:endParaRPr lang="en-US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87942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5779"/>
    </mc:Choice>
    <mc:Fallback xmlns="">
      <p:transition spd="slow" advTm="25779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3DAA118-F028-4346-89D6-6DEB5B40F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7B74A1-AC23-4029-85C2-6C2D4C277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133600" y="685800"/>
            <a:ext cx="10058400" cy="54864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7B60D0-0CD4-4E2A-85FE-09455E6E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685800"/>
            <a:ext cx="5349240" cy="2267855"/>
          </a:xfrm>
        </p:spPr>
        <p:txBody>
          <a:bodyPr anchor="t">
            <a:normAutofit/>
          </a:bodyPr>
          <a:lstStyle/>
          <a:p>
            <a:r>
              <a:rPr lang="en-CA" sz="5000"/>
              <a:t>Source: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D949E97-66D7-467B-BDD7-5166EF523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9764" y="685797"/>
            <a:ext cx="118872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9C183-6847-4A8D-8277-6C62C4E05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3133724"/>
            <a:ext cx="5349240" cy="30493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Washington University in St. Louis. (2020, February 	27). 'Surfing attack’ hacks Siri, Google with 	ultrasonic waves: Researchers use ultrasound 	waves vibrating through tables to access 	cellphones. </a:t>
            </a:r>
            <a:r>
              <a:rPr lang="en-US" sz="1800" i="1" dirty="0"/>
              <a:t>ScienceDaily</a:t>
            </a:r>
            <a:r>
              <a:rPr lang="en-US" sz="1800" dirty="0"/>
              <a:t>. Retrieved March 	22, 2020 from 	www.sciencedaily.com/releases/2020/02/20	0227143752.htm</a:t>
            </a:r>
          </a:p>
          <a:p>
            <a:pPr marL="0" indent="0">
              <a:buNone/>
            </a:pPr>
            <a:br>
              <a:rPr lang="en-US" sz="1800" dirty="0"/>
            </a:br>
            <a:endParaRPr lang="en-CA" sz="1800" dirty="0"/>
          </a:p>
        </p:txBody>
      </p:sp>
      <p:sp>
        <p:nvSpPr>
          <p:cNvPr id="44" name="Graphic 14">
            <a:extLst>
              <a:ext uri="{FF2B5EF4-FFF2-40B4-BE49-F238E27FC236}">
                <a16:creationId xmlns:a16="http://schemas.microsoft.com/office/drawing/2014/main" id="{30FF6FEE-5B11-4DDB-8635-80A9798441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435427" y="3436499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67B1026-E107-4A16-A079-D4FAE3CC26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" b="-2"/>
          <a:stretch/>
        </p:blipFill>
        <p:spPr>
          <a:xfrm>
            <a:off x="6932702" y="914399"/>
            <a:ext cx="5072883" cy="5072883"/>
          </a:xfrm>
          <a:prstGeom prst="rect">
            <a:avLst/>
          </a:prstGeom>
        </p:spPr>
      </p:pic>
      <p:sp>
        <p:nvSpPr>
          <p:cNvPr id="46" name="Graphic 14">
            <a:extLst>
              <a:ext uri="{FF2B5EF4-FFF2-40B4-BE49-F238E27FC236}">
                <a16:creationId xmlns:a16="http://schemas.microsoft.com/office/drawing/2014/main" id="{3FC17EEC-4CD0-4DC1-B288-2DCB95E83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6680579" y="685799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Graphic 14">
            <a:extLst>
              <a:ext uri="{FF2B5EF4-FFF2-40B4-BE49-F238E27FC236}">
                <a16:creationId xmlns:a16="http://schemas.microsoft.com/office/drawing/2014/main" id="{13678FF0-B18B-4AE8-A7B2-C1E03512B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9435427" y="685800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Graphic 14">
            <a:extLst>
              <a:ext uri="{FF2B5EF4-FFF2-40B4-BE49-F238E27FC236}">
                <a16:creationId xmlns:a16="http://schemas.microsoft.com/office/drawing/2014/main" id="{8831280F-12B7-4928-99BD-E956FDC1C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680579" y="3436498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bg1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Graphic 14">
            <a:extLst>
              <a:ext uri="{FF2B5EF4-FFF2-40B4-BE49-F238E27FC236}">
                <a16:creationId xmlns:a16="http://schemas.microsoft.com/office/drawing/2014/main" id="{29C6353F-64ED-4D08-9A61-1E27D8746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435427" y="3436499"/>
            <a:ext cx="2743200" cy="2746621"/>
          </a:xfrm>
          <a:custGeom>
            <a:avLst/>
            <a:gdLst>
              <a:gd name="connsiteX0" fmla="*/ 2616327 w 2616326"/>
              <a:gd name="connsiteY0" fmla="*/ 634841 h 2618803"/>
              <a:gd name="connsiteX1" fmla="*/ 2616327 w 2616326"/>
              <a:gd name="connsiteY1" fmla="*/ 0 h 2618803"/>
              <a:gd name="connsiteX2" fmla="*/ 0 w 2616326"/>
              <a:gd name="connsiteY2" fmla="*/ 0 h 2618803"/>
              <a:gd name="connsiteX3" fmla="*/ 0 w 2616326"/>
              <a:gd name="connsiteY3" fmla="*/ 2618804 h 2618803"/>
              <a:gd name="connsiteX4" fmla="*/ 634270 w 2616326"/>
              <a:gd name="connsiteY4" fmla="*/ 2618804 h 2618803"/>
              <a:gd name="connsiteX5" fmla="*/ 2616327 w 2616326"/>
              <a:gd name="connsiteY5" fmla="*/ 634841 h 2618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6326" h="2618803">
                <a:moveTo>
                  <a:pt x="2616327" y="634841"/>
                </a:moveTo>
                <a:lnTo>
                  <a:pt x="2616327" y="0"/>
                </a:lnTo>
                <a:lnTo>
                  <a:pt x="0" y="0"/>
                </a:lnTo>
                <a:lnTo>
                  <a:pt x="0" y="2618804"/>
                </a:lnTo>
                <a:lnTo>
                  <a:pt x="634270" y="2618804"/>
                </a:lnTo>
                <a:cubicBezTo>
                  <a:pt x="634270" y="1523143"/>
                  <a:pt x="1521619" y="634841"/>
                  <a:pt x="2616327" y="634841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611A8EB-A9A5-412E-B620-0BFA41C6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73128" y="6172201"/>
            <a:ext cx="118872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094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59"/>
    </mc:Choice>
    <mc:Fallback xmlns="">
      <p:transition spd="slow" advTm="4305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31A50-221A-4CB6-823F-84B21D20E003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CA" dirty="0"/>
              <a:t>Cyber Security Researchers at </a:t>
            </a:r>
            <a:r>
              <a:rPr lang="en-US" dirty="0"/>
              <a:t>Washington University in St. Louis used  ultrasonic waves through solid surfaces to hack a variety of phones from over 30 feet away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They where able to effectively send ‘voice’ commands to the phone’s voice assistance program, in this case Apple’s Siri and Google’s Assistant, using an ultrasonic device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They where able to ‘trick’ Siri/Google into responding to the commands sent via the ultrasonic waves</a:t>
            </a:r>
          </a:p>
          <a:p>
            <a:pPr>
              <a:buFontTx/>
              <a:buChar char="-"/>
            </a:pPr>
            <a:endParaRPr lang="en-US" b="1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E82C22-7954-43FC-9370-9199ED0B7477}"/>
              </a:ext>
            </a:extLst>
          </p:cNvPr>
          <p:cNvSpPr/>
          <p:nvPr/>
        </p:nvSpPr>
        <p:spPr>
          <a:xfrm>
            <a:off x="3135315" y="602958"/>
            <a:ext cx="58299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Suffering Attack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204BBE81-B8E6-4A6D-B7DF-706F170A99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71300" y="63373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008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618"/>
    </mc:Choice>
    <mc:Fallback xmlns="">
      <p:transition spd="slow" advTm="45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31A50-221A-4CB6-823F-84B21D20E003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To avoid any detection, the researchers remotely lowered the victim's phone volume down to a level in which the victim can not hear Siri/Google speak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Once the volume was low enough, the researchers had the ability to make fraudulent calls, send and receive text messages, and even bypass two factor authentication 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Researchers planted an ultra-sensitive microphone near the victim’s phone to hear Siri’s/Google’s response</a:t>
            </a:r>
          </a:p>
          <a:p>
            <a:pPr>
              <a:buFontTx/>
              <a:buChar char="-"/>
            </a:pPr>
            <a:endParaRPr lang="en-US" b="1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E82C22-7954-43FC-9370-9199ED0B7477}"/>
              </a:ext>
            </a:extLst>
          </p:cNvPr>
          <p:cNvSpPr/>
          <p:nvPr/>
        </p:nvSpPr>
        <p:spPr>
          <a:xfrm>
            <a:off x="3135315" y="602958"/>
            <a:ext cx="58299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Suffering Attack</a:t>
            </a:r>
          </a:p>
        </p:txBody>
      </p:sp>
    </p:spTree>
    <p:extLst>
      <p:ext uri="{BB962C8B-B14F-4D97-AF65-F5344CB8AC3E}">
        <p14:creationId xmlns:p14="http://schemas.microsoft.com/office/powerpoint/2010/main" val="199926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169"/>
    </mc:Choice>
    <mc:Fallback xmlns="">
      <p:transition spd="slow" advTm="3016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light, clock&#10;&#10;Description automatically generated">
            <a:extLst>
              <a:ext uri="{FF2B5EF4-FFF2-40B4-BE49-F238E27FC236}">
                <a16:creationId xmlns:a16="http://schemas.microsoft.com/office/drawing/2014/main" id="{BE76CAA7-A4C8-4B6D-9089-2264F62D33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79" b="1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E82C22-7954-43FC-9370-9199ED0B7477}"/>
              </a:ext>
            </a:extLst>
          </p:cNvPr>
          <p:cNvSpPr/>
          <p:nvPr/>
        </p:nvSpPr>
        <p:spPr>
          <a:xfrm>
            <a:off x="709448" y="1913950"/>
            <a:ext cx="4204137" cy="1342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cap="none" spc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Why does this work?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31A50-221A-4CB6-823F-84B21D20E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Ultrasonic waves are higher than what a human ear can pick up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/>
              <a:t>However, cell phone microphones can pick-up such high frequencies </a:t>
            </a:r>
          </a:p>
          <a:p>
            <a:endParaRPr lang="en-US" sz="1800" dirty="0"/>
          </a:p>
          <a:p>
            <a:pPr marL="0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91514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04"/>
    </mc:Choice>
    <mc:Fallback xmlns="">
      <p:transition spd="slow" advTm="1930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E82C22-7954-43FC-9370-9199ED0B7477}"/>
              </a:ext>
            </a:extLst>
          </p:cNvPr>
          <p:cNvSpPr/>
          <p:nvPr/>
        </p:nvSpPr>
        <p:spPr>
          <a:xfrm>
            <a:off x="5297762" y="1053711"/>
            <a:ext cx="5638994" cy="14244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0" cap="none" spc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What tools do we need?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31A50-221A-4CB6-823F-84B21D20E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 b="1" dirty="0">
                <a:solidFill>
                  <a:srgbClr val="FFFFFF"/>
                </a:solidFill>
              </a:rPr>
              <a:t>This hack requires 4 relatively cheap devices:</a:t>
            </a:r>
          </a:p>
          <a:p>
            <a:endParaRPr lang="en-US" sz="2400" b="1" dirty="0">
              <a:solidFill>
                <a:srgbClr val="FFFFFF"/>
              </a:solidFill>
            </a:endParaRPr>
          </a:p>
          <a:p>
            <a:pPr marL="457200"/>
            <a:r>
              <a:rPr lang="en-US" sz="2400" b="1" dirty="0">
                <a:solidFill>
                  <a:srgbClr val="FFFFFF"/>
                </a:solidFill>
              </a:rPr>
              <a:t>Piezoelectric Transducer (PZT)</a:t>
            </a:r>
          </a:p>
          <a:p>
            <a:pPr marL="457200"/>
            <a:r>
              <a:rPr lang="en-US" sz="2400" b="1" dirty="0">
                <a:solidFill>
                  <a:srgbClr val="FFFFFF"/>
                </a:solidFill>
              </a:rPr>
              <a:t>Microphone</a:t>
            </a:r>
          </a:p>
          <a:p>
            <a:pPr marL="457200"/>
            <a:r>
              <a:rPr lang="en-US" sz="2400" b="1" dirty="0">
                <a:solidFill>
                  <a:srgbClr val="FFFFFF"/>
                </a:solidFill>
              </a:rPr>
              <a:t>Waveform Generator</a:t>
            </a:r>
          </a:p>
          <a:p>
            <a:pPr marL="457200"/>
            <a:r>
              <a:rPr lang="en-US" sz="2400" b="1" dirty="0">
                <a:solidFill>
                  <a:srgbClr val="FFFFFF"/>
                </a:solidFill>
              </a:rPr>
              <a:t>Laptop with software</a:t>
            </a:r>
          </a:p>
          <a:p>
            <a:endParaRPr lang="en-US" sz="2400" dirty="0">
              <a:solidFill>
                <a:srgbClr val="FFFFFF"/>
              </a:solidFill>
            </a:endParaRPr>
          </a:p>
          <a:p>
            <a:pPr marL="0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D7C8CD-4923-40F8-8AEE-8BF7C60A5F87}"/>
              </a:ext>
            </a:extLst>
          </p:cNvPr>
          <p:cNvSpPr txBox="1"/>
          <p:nvPr/>
        </p:nvSpPr>
        <p:spPr>
          <a:xfrm>
            <a:off x="1132889" y="734115"/>
            <a:ext cx="314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/>
              <a:t>Piezoelectric Transducer</a:t>
            </a:r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5EB475-1CC5-43E3-A0A2-23CF893B81E4}"/>
              </a:ext>
            </a:extLst>
          </p:cNvPr>
          <p:cNvSpPr txBox="1"/>
          <p:nvPr/>
        </p:nvSpPr>
        <p:spPr>
          <a:xfrm>
            <a:off x="296727" y="6398508"/>
            <a:ext cx="1184804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CA" dirty="0"/>
              <a:t>Source: </a:t>
            </a:r>
            <a:r>
              <a:rPr lang="en-CA" dirty="0">
                <a:hlinkClick r:id="rId3"/>
              </a:rPr>
              <a:t>digitalultrasonicgenerator.com</a:t>
            </a:r>
            <a:r>
              <a:rPr lang="en-CA" dirty="0"/>
              <a:t> ; </a:t>
            </a:r>
            <a:r>
              <a:rPr lang="en-CA" dirty="0">
                <a:hlinkClick r:id="rId4"/>
              </a:rPr>
              <a:t>https://www.elektor.com/siglent-sdg1032x-arbitrary-waveform-generator-30-mhz</a:t>
            </a:r>
            <a:endParaRPr lang="en-CA" dirty="0"/>
          </a:p>
          <a:p>
            <a:pPr>
              <a:spcAft>
                <a:spcPts val="600"/>
              </a:spcAft>
            </a:pPr>
            <a:endParaRPr lang="en-CA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3A6F368-94F1-4C00-9EED-D08DF54604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863" y="4050406"/>
            <a:ext cx="4104274" cy="16368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AD58517-1B30-485B-A5D4-C1568AF19F2A}"/>
              </a:ext>
            </a:extLst>
          </p:cNvPr>
          <p:cNvSpPr/>
          <p:nvPr/>
        </p:nvSpPr>
        <p:spPr>
          <a:xfrm>
            <a:off x="1212963" y="3551146"/>
            <a:ext cx="2206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b="1" dirty="0"/>
              <a:t>Waveform Generator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E229E16-1483-4160-BB8D-EE5AD3C2D4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2962" y="1289716"/>
            <a:ext cx="2301879" cy="230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82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13"/>
    </mc:Choice>
    <mc:Fallback xmlns="">
      <p:transition spd="slow" advTm="5001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3">
            <a:extLst>
              <a:ext uri="{FF2B5EF4-FFF2-40B4-BE49-F238E27FC236}">
                <a16:creationId xmlns:a16="http://schemas.microsoft.com/office/drawing/2014/main" id="{122F9423-F4B1-45D4-8445-E9991ECCB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E82C22-7954-43FC-9370-9199ED0B7477}"/>
              </a:ext>
            </a:extLst>
          </p:cNvPr>
          <p:cNvSpPr/>
          <p:nvPr/>
        </p:nvSpPr>
        <p:spPr>
          <a:xfrm>
            <a:off x="1812897" y="518649"/>
            <a:ext cx="9882278" cy="10676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0" kern="12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How does this work? 	Part 1</a:t>
            </a:r>
          </a:p>
        </p:txBody>
      </p:sp>
      <p:grpSp>
        <p:nvGrpSpPr>
          <p:cNvPr id="12" name="Group 15">
            <a:extLst>
              <a:ext uri="{FF2B5EF4-FFF2-40B4-BE49-F238E27FC236}">
                <a16:creationId xmlns:a16="http://schemas.microsoft.com/office/drawing/2014/main" id="{770AE191-D2EA-45C9-A44D-830C188F7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2021" y="628863"/>
            <a:ext cx="1128382" cy="847206"/>
            <a:chOff x="8183879" y="1000124"/>
            <a:chExt cx="1562267" cy="1172973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23A0E4C1-B7A6-4637-AC51-4A5AE3841F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F4E8C039-CC58-44F3-8A7B-E0A934C1D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ED0C3EFB-4303-4145-970F-962DADABA9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5141255"/>
              </p:ext>
            </p:extLst>
          </p:nvPr>
        </p:nvGraphicFramePr>
        <p:xfrm>
          <a:off x="629854" y="1860604"/>
          <a:ext cx="10907490" cy="40949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6736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383"/>
    </mc:Choice>
    <mc:Fallback xmlns="">
      <p:transition spd="slow" advTm="3538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E82C22-7954-43FC-9370-9199ED0B7477}"/>
              </a:ext>
            </a:extLst>
          </p:cNvPr>
          <p:cNvSpPr/>
          <p:nvPr/>
        </p:nvSpPr>
        <p:spPr>
          <a:xfrm>
            <a:off x="643468" y="623392"/>
            <a:ext cx="3363974" cy="160706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0" kern="12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How does this work?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2</a:t>
            </a:r>
            <a:endParaRPr lang="en-US" sz="2800" b="0" kern="12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2" name="Online Media 1" title="SurfingAttack: a new way to hack Siri and Google Assistant with ultrasonic waves">
            <a:hlinkClick r:id="" action="ppaction://media"/>
            <a:extLst>
              <a:ext uri="{FF2B5EF4-FFF2-40B4-BE49-F238E27FC236}">
                <a16:creationId xmlns:a16="http://schemas.microsoft.com/office/drawing/2014/main" id="{7742E503-D956-4ADD-97B7-52DBAE333FE5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5297763" y="1590537"/>
            <a:ext cx="6250769" cy="351605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7B28C8E-C6FC-4E40-B87D-06C075CFC079}"/>
              </a:ext>
            </a:extLst>
          </p:cNvPr>
          <p:cNvSpPr/>
          <p:nvPr/>
        </p:nvSpPr>
        <p:spPr>
          <a:xfrm>
            <a:off x="4816699" y="623392"/>
            <a:ext cx="7375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Roboto"/>
              </a:rPr>
              <a:t>SurfingAttack</a:t>
            </a:r>
            <a:r>
              <a:rPr lang="en-US" b="1" dirty="0">
                <a:solidFill>
                  <a:schemeClr val="bg1"/>
                </a:solidFill>
                <a:latin typeface="Roboto"/>
              </a:rPr>
              <a:t>: a new way to hack Siri and Google Assistant with ultrasonic waves VIDEO BY THE AUTHOR</a:t>
            </a:r>
          </a:p>
          <a:p>
            <a:br>
              <a:rPr lang="en-US" dirty="0">
                <a:solidFill>
                  <a:srgbClr val="000000"/>
                </a:solidFill>
                <a:latin typeface="Roboto"/>
              </a:rPr>
            </a:br>
            <a:endParaRPr lang="en-C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6EECC2-A332-4C54-B632-5FEF34B6B628}"/>
              </a:ext>
            </a:extLst>
          </p:cNvPr>
          <p:cNvSpPr/>
          <p:nvPr/>
        </p:nvSpPr>
        <p:spPr>
          <a:xfrm>
            <a:off x="5844634" y="5704409"/>
            <a:ext cx="49974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hlinkClick r:id="rId6"/>
              </a:rPr>
              <a:t>https://www.youtube.com/watch?v=pQw2zRAqVnI</a:t>
            </a:r>
            <a:endParaRPr lang="en-CA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186E38-15CD-4FBD-B78B-AAF986257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834" y="2451880"/>
            <a:ext cx="3914104" cy="4351338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CA" sz="2000" dirty="0"/>
              <a:t>The victim phone’s microphone pick-up the ultrasonic frequency</a:t>
            </a:r>
          </a:p>
          <a:p>
            <a:pPr>
              <a:buFont typeface="Wingdings" panose="05000000000000000000" pitchFamily="2" charset="2"/>
              <a:buChar char="Ø"/>
            </a:pPr>
            <a:endParaRPr lang="en-CA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CA" sz="2000" dirty="0"/>
              <a:t>Siri and Google Assistant often can not tell the difference</a:t>
            </a:r>
          </a:p>
          <a:p>
            <a:pPr>
              <a:buFont typeface="Wingdings" panose="05000000000000000000" pitchFamily="2" charset="2"/>
              <a:buChar char="Ø"/>
            </a:pPr>
            <a:endParaRPr lang="en-CA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CA" sz="2000" dirty="0"/>
              <a:t>The hackers can change the victim’s settings through Siri or Google Assistant </a:t>
            </a:r>
          </a:p>
          <a:p>
            <a:pPr>
              <a:buFont typeface="Wingdings" panose="05000000000000000000" pitchFamily="2" charset="2"/>
              <a:buChar char="Ø"/>
            </a:pPr>
            <a:endParaRPr lang="en-CA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CA" sz="2000" dirty="0"/>
              <a:t>They are also able to generate and receive messages, phone calls</a:t>
            </a:r>
          </a:p>
          <a:p>
            <a:pPr>
              <a:buFont typeface="Wingdings" panose="05000000000000000000" pitchFamily="2" charset="2"/>
              <a:buChar char="Ø"/>
            </a:pPr>
            <a:endParaRPr lang="en-CA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en-CA" sz="2000" dirty="0"/>
              <a:t>They also can access data from the voice assistant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505837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0224"/>
    </mc:Choice>
    <mc:Fallback xmlns="">
      <p:transition spd="slow" advTm="20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460B0EFB-53ED-4F35-B05D-F658EA021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E23F22-EEA6-45D9-8ABB-F1C996EE56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22" r="39617" b="-1"/>
          <a:stretch/>
        </p:blipFill>
        <p:spPr>
          <a:xfrm>
            <a:off x="-7366" y="10"/>
            <a:ext cx="4855591" cy="6857990"/>
          </a:xfrm>
          <a:custGeom>
            <a:avLst/>
            <a:gdLst/>
            <a:ahLst/>
            <a:cxnLst/>
            <a:rect l="l" t="t" r="r" b="b"/>
            <a:pathLst>
              <a:path w="4636517" h="6858000">
                <a:moveTo>
                  <a:pt x="0" y="0"/>
                </a:moveTo>
                <a:lnTo>
                  <a:pt x="4636517" y="0"/>
                </a:lnTo>
                <a:lnTo>
                  <a:pt x="463651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0" name="Arc 49">
            <a:extLst>
              <a:ext uri="{FF2B5EF4-FFF2-40B4-BE49-F238E27FC236}">
                <a16:creationId xmlns:a16="http://schemas.microsoft.com/office/drawing/2014/main" id="{835EF3DD-7D43-4A27-8967-A92FD8CC9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3531" y="407987"/>
            <a:ext cx="2987899" cy="2987899"/>
          </a:xfrm>
          <a:prstGeom prst="arc">
            <a:avLst>
              <a:gd name="adj1" fmla="val 16200000"/>
              <a:gd name="adj2" fmla="val 256372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E82C22-7954-43FC-9370-9199ED0B7477}"/>
              </a:ext>
            </a:extLst>
          </p:cNvPr>
          <p:cNvSpPr/>
          <p:nvPr/>
        </p:nvSpPr>
        <p:spPr>
          <a:xfrm>
            <a:off x="5827048" y="407987"/>
            <a:ext cx="572148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0" cap="none" spc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What phones does this work 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31A50-221A-4CB6-823F-84B21D20E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7048" y="1868487"/>
            <a:ext cx="5721484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dirty="0"/>
              <a:t>In this study the attack worked on:</a:t>
            </a:r>
          </a:p>
          <a:p>
            <a:pPr marL="628650" indent="-514350">
              <a:buFont typeface="+mj-lt"/>
              <a:buAutoNum type="arabicPeriod"/>
            </a:pPr>
            <a:r>
              <a:rPr lang="en-US" b="1" dirty="0"/>
              <a:t>Apple iPhone – Siri </a:t>
            </a:r>
          </a:p>
          <a:p>
            <a:pPr marL="628650" indent="-514350">
              <a:buFont typeface="+mj-lt"/>
              <a:buAutoNum type="arabicPeriod"/>
            </a:pPr>
            <a:endParaRPr lang="en-US" b="1" dirty="0"/>
          </a:p>
          <a:p>
            <a:pPr marL="628650" indent="-514350">
              <a:buFont typeface="+mj-lt"/>
              <a:buAutoNum type="arabicPeriod"/>
            </a:pPr>
            <a:r>
              <a:rPr lang="en-US" b="1" dirty="0"/>
              <a:t>Samsung Galaxy – Google Assistant</a:t>
            </a:r>
          </a:p>
          <a:p>
            <a:pPr marL="628650" indent="-514350">
              <a:buFont typeface="+mj-lt"/>
              <a:buAutoNum type="arabicPeriod"/>
            </a:pPr>
            <a:endParaRPr lang="en-US" b="1" dirty="0"/>
          </a:p>
          <a:p>
            <a:pPr marL="628650" indent="-514350">
              <a:buFont typeface="+mj-lt"/>
              <a:buAutoNum type="arabicPeriod"/>
            </a:pPr>
            <a:r>
              <a:rPr lang="en-US" b="1" dirty="0"/>
              <a:t>Motorola Moto – Google Assistant</a:t>
            </a:r>
          </a:p>
          <a:p>
            <a:endParaRPr lang="en-US" dirty="0"/>
          </a:p>
          <a:p>
            <a:pPr marL="0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51F842-63D3-4D46-A499-CE7DFEF3F545}"/>
              </a:ext>
            </a:extLst>
          </p:cNvPr>
          <p:cNvSpPr/>
          <p:nvPr/>
        </p:nvSpPr>
        <p:spPr>
          <a:xfrm>
            <a:off x="5183580" y="589258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dirty="0"/>
              <a:t>https://scitechdaily.com/surfing-attack-new-way-to-hack-siri-google-assistant-with-ultrasonic-waves/</a:t>
            </a:r>
          </a:p>
        </p:txBody>
      </p:sp>
    </p:spTree>
    <p:extLst>
      <p:ext uri="{BB962C8B-B14F-4D97-AF65-F5344CB8AC3E}">
        <p14:creationId xmlns:p14="http://schemas.microsoft.com/office/powerpoint/2010/main" val="3020535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70"/>
    </mc:Choice>
    <mc:Fallback xmlns="">
      <p:transition spd="slow" advTm="1927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31A50-221A-4CB6-823F-84B21D20E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3724"/>
            <a:ext cx="10469451" cy="4393239"/>
          </a:xfrm>
          <a:noFill/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The researchers changed the material of the table to see if the table type played a factor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b="1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Surfing attack worked on wood, glass, and metal tables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Plastic tables work, but not all the time</a:t>
            </a:r>
            <a:endParaRPr lang="en-US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E82C22-7954-43FC-9370-9199ED0B7477}"/>
              </a:ext>
            </a:extLst>
          </p:cNvPr>
          <p:cNvSpPr/>
          <p:nvPr/>
        </p:nvSpPr>
        <p:spPr>
          <a:xfrm>
            <a:off x="584056" y="602958"/>
            <a:ext cx="10932545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6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surfaces does this work on?</a:t>
            </a:r>
            <a:endParaRPr lang="en-CA" sz="60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6880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05"/>
    </mc:Choice>
    <mc:Fallback xmlns="">
      <p:transition spd="slow" advTm="14005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2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1227</TotalTime>
  <Words>1824</Words>
  <Application>Microsoft Office PowerPoint</Application>
  <PresentationFormat>Widescreen</PresentationFormat>
  <Paragraphs>214</Paragraphs>
  <Slides>14</Slides>
  <Notes>14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Helvetica Neue Medium</vt:lpstr>
      <vt:lpstr>Roboto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does this matter?</vt:lpstr>
      <vt:lpstr>MOST IMPORTANT OF ALL!</vt:lpstr>
      <vt:lpstr>PowerPoint Presentation</vt:lpstr>
      <vt:lpstr>PowerPoint Presentation</vt:lpstr>
      <vt:lpstr>Source: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Glick</dc:creator>
  <cp:lastModifiedBy>Jonathan Glick</cp:lastModifiedBy>
  <cp:revision>2</cp:revision>
  <dcterms:created xsi:type="dcterms:W3CDTF">2020-03-23T01:55:57Z</dcterms:created>
  <dcterms:modified xsi:type="dcterms:W3CDTF">2020-10-05T14:18:49Z</dcterms:modified>
</cp:coreProperties>
</file>